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2"/>
  </p:notesMasterIdLst>
  <p:handoutMasterIdLst>
    <p:handoutMasterId r:id="rId53"/>
  </p:handoutMasterIdLst>
  <p:sldIdLst>
    <p:sldId id="883" r:id="rId2"/>
    <p:sldId id="928" r:id="rId3"/>
    <p:sldId id="929" r:id="rId4"/>
    <p:sldId id="881" r:id="rId5"/>
    <p:sldId id="1253" r:id="rId6"/>
    <p:sldId id="1164" r:id="rId7"/>
    <p:sldId id="1249" r:id="rId8"/>
    <p:sldId id="875" r:id="rId9"/>
    <p:sldId id="1046" r:id="rId10"/>
    <p:sldId id="1242" r:id="rId11"/>
    <p:sldId id="1222" r:id="rId12"/>
    <p:sldId id="1224" r:id="rId13"/>
    <p:sldId id="1225" r:id="rId14"/>
    <p:sldId id="1213" r:id="rId15"/>
    <p:sldId id="1239" r:id="rId16"/>
    <p:sldId id="1215" r:id="rId17"/>
    <p:sldId id="1216" r:id="rId18"/>
    <p:sldId id="1240" r:id="rId19"/>
    <p:sldId id="1217" r:id="rId20"/>
    <p:sldId id="1241" r:id="rId21"/>
    <p:sldId id="1218" r:id="rId22"/>
    <p:sldId id="1219" r:id="rId23"/>
    <p:sldId id="1226" r:id="rId24"/>
    <p:sldId id="1243" r:id="rId25"/>
    <p:sldId id="1233" r:id="rId26"/>
    <p:sldId id="1220" r:id="rId27"/>
    <p:sldId id="1204" r:id="rId28"/>
    <p:sldId id="1208" r:id="rId29"/>
    <p:sldId id="898" r:id="rId30"/>
    <p:sldId id="1251" r:id="rId31"/>
    <p:sldId id="1246" r:id="rId32"/>
    <p:sldId id="1247" r:id="rId33"/>
    <p:sldId id="1227" r:id="rId34"/>
    <p:sldId id="1229" r:id="rId35"/>
    <p:sldId id="1186" r:id="rId36"/>
    <p:sldId id="1234" r:id="rId37"/>
    <p:sldId id="1230" r:id="rId38"/>
    <p:sldId id="1235" r:id="rId39"/>
    <p:sldId id="1231" r:id="rId40"/>
    <p:sldId id="1236" r:id="rId41"/>
    <p:sldId id="1237" r:id="rId42"/>
    <p:sldId id="1238" r:id="rId43"/>
    <p:sldId id="1252" r:id="rId44"/>
    <p:sldId id="1005" r:id="rId45"/>
    <p:sldId id="1179" r:id="rId46"/>
    <p:sldId id="1177" r:id="rId47"/>
    <p:sldId id="1180" r:id="rId48"/>
    <p:sldId id="1232" r:id="rId49"/>
    <p:sldId id="1250" r:id="rId50"/>
    <p:sldId id="1254" r:id="rId51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F3A"/>
    <a:srgbClr val="2540C4"/>
    <a:srgbClr val="005799"/>
    <a:srgbClr val="007034"/>
    <a:srgbClr val="FFF6E4"/>
    <a:srgbClr val="0062AC"/>
    <a:srgbClr val="00863D"/>
    <a:srgbClr val="C2E7F0"/>
    <a:srgbClr val="B6D1E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7" autoAdjust="0"/>
    <p:restoredTop sz="90296" autoAdjust="0"/>
  </p:normalViewPr>
  <p:slideViewPr>
    <p:cSldViewPr snapToGrid="0" snapToObjects="1">
      <p:cViewPr varScale="1">
        <p:scale>
          <a:sx n="78" d="100"/>
          <a:sy n="78" d="100"/>
        </p:scale>
        <p:origin x="18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320" y="200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2616-636F-2AB9-244C-984F1546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98494B0-0DED-35D9-3692-C86B1FB1F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2991888-006F-1942-F5FD-F63F6D055C9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5AD0510-66EC-2006-668A-B1A281CBD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1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4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B9B72-2832-FF9E-98CC-536CBC4F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D01D296-157E-DA40-BDF7-3CA0AB6B8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5EA53C8-19C5-F0F9-D7FB-1286C86562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BFDDABC-D7F4-2CAB-9BCB-8EF0E8D1F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9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3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F798A-16B9-96BB-A95F-E9E35DCD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FB5A6A3-BF9A-AD66-F56D-0771CF6AF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D8BD2AA-A706-D2E4-B4C9-A0E9892727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F1F5B43-B4AB-A322-C68E-5B1C6BDF7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2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63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360F7-75D2-1549-A0CF-32D57FE86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689AE1-3009-D007-1A51-320262569F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1CB1AF3-FA95-45DA-938A-E55E95380FE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91ED200-B80A-471B-FCDF-C0423A6794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20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5638-0C04-0F4A-B5DA-1C321CA6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5615630-EE83-4795-9CD8-553C5F13D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74523DE-B86F-E551-991B-3E76A39B501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8CA4078-EBF2-F06E-D460-48BD3D4CE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18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20A1-47C6-7917-FC8A-5053E38D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ADF9834-6082-9DD5-DBEC-15EF64E7D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9ACB80-B8D2-2861-25B7-029C60F7400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E362FB1-A92F-82B4-482C-AC0F07809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93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8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37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525CB-FD39-3CBE-17D2-F5CD759C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E90B3-4488-F52C-E48A-E4857189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1C5FF-77C5-F4F6-9807-F6D7BD7A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710D0-E4E5-CCC1-E14E-54DC9BDFA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9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8AE1-AB70-FB75-80A9-B2790EC5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203784-1829-BE1B-7C99-CCE362FEC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6D83C45-7085-8626-6ABF-6D73BBBDBDB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1ABDDFB-9989-0205-D8AD-DE9FAC719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9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CE7-63F5-1E4D-1E82-45BB8916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1F19006-45FE-CD18-F024-D7F7CF32B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AD2080-D36D-0C42-7B75-28FDD6B52C2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3376DD0-CAA0-7673-9FCA-DF7D9AB3D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4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14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4F49B-594B-0873-2396-769BAE22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8FF0A48-CC24-BB9F-5952-4000F1309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BC2B30C-7202-2B6C-8431-59841A17935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229297B-051C-7805-D76F-B3CA0CD6A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3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276E-31D2-FB46-A542-AD570450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49FE159-C1DE-A587-DC4E-4ADBC41D0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E4DE324-84E3-2489-91A5-9BEC93ED1A8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AED1163-FFCC-CC00-4795-1A6ABBE83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8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DF2DF-22F0-DDCC-6F95-D53F1025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71D150C-540D-875E-34E0-580B698AA1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0B6DA28-3F73-3FD5-ECF3-E0FBDBF605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45950F6-544E-42E8-4138-F79F41CC3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34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B4CC-9740-3C27-264A-7D2768F3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F97DBE6-AB42-59FE-420B-02FB09F9A0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E836A5D-7922-0B83-34C3-154203A82AF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A1B9543-B255-F034-AF78-5FE44220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4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27DB-9598-3535-D9EC-F85608EEF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2E2A8FE-B900-D50D-1371-486117AB0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D6EFEE6-A4FF-0732-8481-2A826EFDA3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41B8ABD-B3DE-3816-AF1C-9D34E5AE2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36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8F32-E53C-1D07-D60D-B8A6212A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80F6803-CE6C-8A5B-0D76-8ACD774F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9119A13-9214-9554-2FF6-4D60D799BBD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D9576AD-DCB5-AF45-424D-AC9E1D3A1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37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3AE5-6243-8A6F-ACCF-3FCCC597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FF80370-7649-C73D-24EC-D95B7D7F9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665B3B-6D21-0B55-BE7B-017EF87E9C6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8DAB7E2-A326-1FF0-3094-BCC5DA59E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1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46CE-EBAF-BDF2-DAC9-11ED7CEC1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0452A-1F31-0D7E-39C3-08DFAB2CD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BBCB3-2869-C13F-89C3-6650FC40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6ECEC-042B-8992-4053-80E3E06BE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44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06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176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B6DC0-DCCD-8398-97B9-B160C486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B71C0BB-9D4E-5C3A-52AE-1ABE63AAD9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CE47F1A-1932-DCC9-8AD9-62985E498C1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2410EF7-917F-A48D-0E23-25263356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79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98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DB77-EA9D-80DE-2BC2-3E5AADBCB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44214-9079-FB3B-C4D8-EF730A06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BBA83-2EFF-9E35-466E-9815C1BA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76AC-A087-39AD-D435-94AE9427B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52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00A03C-814B-5E77-1CA6-4E11D2970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85DAA6EB-5639-B4E8-FFDB-910E25CFD1FA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50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62C93D7F-7172-C331-1FB9-6AF659FE7D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FCBF7A5-8DD0-0C80-DE22-BA61C0AE138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3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8A0C-EC98-56BF-5E73-57429EEA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0FED2-218B-169C-D78D-73D5BE94F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F3BD6-2D8D-625D-A0A6-1595DE749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A44CD-BC19-6857-2C3C-BEADAF4B5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8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0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2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6FE7-3C2F-EAEA-7C17-CD4F5A71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9CA040C-BF92-3520-D535-003C9EBD2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79C446-3743-89A1-19EA-151B3D5F2BE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3CF9267-1E28-0040-E4FF-D290A1935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3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2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890867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830CF897-6F8F-4340-92D1-C2BA740A9C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8-2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/>
        <a:buChar char="•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87152" y="1865239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8-2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6069" y="2431543"/>
            <a:ext cx="703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</a:t>
            </a:r>
          </a:p>
        </p:txBody>
      </p:sp>
      <p:pic>
        <p:nvPicPr>
          <p:cNvPr id="6" name="Picture 7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194099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60BBD0E-9920-FC5C-715F-833C4805D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65754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243BC-7AD0-5164-7664-3105C9CB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522B33D-2EE9-3619-56A3-6597BF72FC92}"/>
              </a:ext>
            </a:extLst>
          </p:cNvPr>
          <p:cNvGrpSpPr/>
          <p:nvPr/>
        </p:nvGrpSpPr>
        <p:grpSpPr>
          <a:xfrm>
            <a:off x="485859" y="692875"/>
            <a:ext cx="6377929" cy="4874546"/>
            <a:chOff x="485859" y="750750"/>
            <a:chExt cx="6377929" cy="48745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C1BC7C-2615-A4D9-84EF-E380292B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EA5B3B-D20E-0AD6-FBBB-071E29B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5"/>
              <a:ext cx="6290586" cy="4567051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numerator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 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denominator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sum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add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product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multiply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/** Returns the inverse of this fraction.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invert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textual representation of this fraction,</a:t>
              </a:r>
            </a:p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*  in the form "numerator/denominator".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String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D25F1A3-451E-3E29-7E51-7B96AC7CC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Constructors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90B39B-DE79-FAEA-9665-ED32629E1C52}"/>
              </a:ext>
            </a:extLst>
          </p:cNvPr>
          <p:cNvGrpSpPr/>
          <p:nvPr/>
        </p:nvGrpSpPr>
        <p:grpSpPr>
          <a:xfrm>
            <a:off x="811781" y="1024221"/>
            <a:ext cx="7672208" cy="1298136"/>
            <a:chOff x="811781" y="1024221"/>
            <a:chExt cx="7672208" cy="129813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0E15649-597B-DDCE-5BCA-D79BC1A866A7}"/>
                </a:ext>
              </a:extLst>
            </p:cNvPr>
            <p:cNvSpPr/>
            <p:nvPr/>
          </p:nvSpPr>
          <p:spPr bwMode="auto">
            <a:xfrm>
              <a:off x="811781" y="1502107"/>
              <a:ext cx="4365065" cy="513282"/>
            </a:xfrm>
            <a:prstGeom prst="roundRect">
              <a:avLst/>
            </a:prstGeom>
            <a:noFill/>
            <a:ln w="222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EB760EDD-4D3F-B3C5-9B86-23357820F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715" y="1024221"/>
              <a:ext cx="2959274" cy="1298136"/>
            </a:xfrm>
            <a:prstGeom prst="roundRect">
              <a:avLst>
                <a:gd name="adj" fmla="val 16667"/>
              </a:avLst>
            </a:prstGeom>
            <a:solidFill>
              <a:srgbClr val="FFF6E4"/>
            </a:soli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Constructor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constructs,</a:t>
              </a:r>
              <a:r>
                <a:rPr lang="he-IL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returns,</a:t>
              </a:r>
              <a:b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new object;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OOP convention: The name of a constructor is the name of the class</a:t>
              </a:r>
            </a:p>
          </p:txBody>
        </p:sp>
        <p:cxnSp>
          <p:nvCxnSpPr>
            <p:cNvPr id="15" name="AutoShape 8">
              <a:extLst>
                <a:ext uri="{FF2B5EF4-FFF2-40B4-BE49-F238E27FC236}">
                  <a16:creationId xmlns:a16="http://schemas.microsoft.com/office/drawing/2014/main" id="{66140293-E9C8-B215-73C7-47862511BD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08634" y="1469985"/>
              <a:ext cx="816081" cy="21167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8037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BDF5E-9D3C-4692-0838-9133653378EB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9C2C66-1627-FD21-5470-FF0AE37C3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05745C-5616-AA9D-E051-1075C81B6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8B54896-ECE9-66C0-8498-A4585D89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715" y="1024221"/>
            <a:ext cx="2959274" cy="1298136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constructs,</a:t>
            </a:r>
            <a:r>
              <a:rPr lang="he-IL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returns,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object;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convention: The name of a constructor is the name of the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3275C-2958-DF79-91BF-CD5BD7D1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34148BCF-AAF3-3032-9D3F-BF8A7A4A20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46001" y="3663774"/>
            <a:ext cx="528492" cy="5669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AutoShape 7">
            <a:extLst>
              <a:ext uri="{FF2B5EF4-FFF2-40B4-BE49-F238E27FC236}">
                <a16:creationId xmlns:a16="http://schemas.microsoft.com/office/drawing/2014/main" id="{28545EC9-80DE-F5C8-DD46-C13A05FAD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094" y="3235736"/>
            <a:ext cx="1415108" cy="749261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 calls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new objects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494602-54D4-CD77-A66A-F631EDD668D1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cxnSp>
        <p:nvCxnSpPr>
          <p:cNvPr id="18" name="AutoShape 8">
            <a:extLst>
              <a:ext uri="{FF2B5EF4-FFF2-40B4-BE49-F238E27FC236}">
                <a16:creationId xmlns:a16="http://schemas.microsoft.com/office/drawing/2014/main" id="{22D94734-DA53-F664-4457-408395946D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8634" y="1469985"/>
            <a:ext cx="816081" cy="21167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03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7DA7-586D-BBC9-4352-493FC0553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A3FDF7-8A49-3195-CF2A-DA0F1A76A735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9CAFD-0B09-4BE2-6FD0-1286432C7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652FE7-F922-5D34-0679-5A96A1D02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0C4B15-1540-1B49-FAA9-1ECCDC7C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variables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68F9ECD2-AFD3-98BB-FC69-0DFD46ECA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715" y="1024221"/>
            <a:ext cx="2959274" cy="1298136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constructs,</a:t>
            </a:r>
            <a:r>
              <a:rPr lang="he-IL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returns,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object;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convention: The name of a constructor is the name of the class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DDAB77-CABD-20E9-3216-FC9693412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FD3F08-5B17-FE05-F861-22612C0CAA19}"/>
              </a:ext>
            </a:extLst>
          </p:cNvPr>
          <p:cNvGrpSpPr/>
          <p:nvPr/>
        </p:nvGrpSpPr>
        <p:grpSpPr>
          <a:xfrm>
            <a:off x="6095011" y="2515786"/>
            <a:ext cx="2498773" cy="1598850"/>
            <a:chOff x="5967689" y="2515786"/>
            <a:chExt cx="2498773" cy="1598850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ABFABAF9-69F6-3CAD-8D40-5791427EC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689" y="3351800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DF8712F0-56A3-8A61-FD29-C8A54CB02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458" y="3585286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B397AAC6-8355-40A3-4EA2-A7889489C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279014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effectLst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E3F9F01F-45E6-5142-4A38-2D86DAA7A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662" y="2515786"/>
              <a:ext cx="2209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effectLst/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F19A4D41-96D2-9DE3-CA8A-3D804E703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009317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>
              <a:defPPr>
                <a:defRPr lang="en-US"/>
              </a:defPPr>
              <a:lvl1pPr algn="r">
                <a:spcBef>
                  <a:spcPct val="50000"/>
                </a:spcBef>
                <a:defRPr sz="1200">
                  <a:effectLst/>
                  <a:latin typeface="Consolas"/>
                  <a:cs typeface="Consolas"/>
                </a:defRPr>
              </a:lvl1pPr>
            </a:lstStyle>
            <a:p>
              <a:r>
                <a:rPr lang="en-US" dirty="0"/>
                <a:t>17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958C74DF-6D30-A1F6-D441-74DBC4C1F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22345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1D5303A7-6652-E624-E79E-6D2EF5CD2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656765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7" name="Text Box 18">
              <a:extLst>
                <a:ext uri="{FF2B5EF4-FFF2-40B4-BE49-F238E27FC236}">
                  <a16:creationId xmlns:a16="http://schemas.microsoft.com/office/drawing/2014/main" id="{DA1B4E0E-0AF7-E936-2EF9-DBC08A5F1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854" y="2980405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latin typeface="Consolas"/>
                  <a:cs typeface="Consolas"/>
                </a:rPr>
                <a:t>x</a:t>
              </a: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8" name="Text Box 15">
              <a:extLst>
                <a:ext uri="{FF2B5EF4-FFF2-40B4-BE49-F238E27FC236}">
                  <a16:creationId xmlns:a16="http://schemas.microsoft.com/office/drawing/2014/main" id="{C4C9F0E0-AEFA-7037-685C-8303132FD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87090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C2BB4620-D6A4-E7E1-2C91-BD1E133BD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43824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999A7A-D510-2E60-5641-33BA3E80A10F}"/>
                </a:ext>
              </a:extLst>
            </p:cNvPr>
            <p:cNvGrpSpPr/>
            <p:nvPr/>
          </p:nvGrpSpPr>
          <p:grpSpPr>
            <a:xfrm>
              <a:off x="6571598" y="3270219"/>
              <a:ext cx="1152308" cy="844417"/>
              <a:chOff x="6712412" y="2680363"/>
              <a:chExt cx="1152308" cy="844417"/>
            </a:xfrm>
          </p:grpSpPr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23499DDB-70F3-F9E7-DCC2-487D5B362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84" y="3137429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(1,2)</a:t>
                </a:r>
              </a:p>
            </p:txBody>
          </p:sp>
          <p:sp>
            <p:nvSpPr>
              <p:cNvPr id="68" name="Oval 25">
                <a:extLst>
                  <a:ext uri="{FF2B5EF4-FFF2-40B4-BE49-F238E27FC236}">
                    <a16:creationId xmlns:a16="http://schemas.microsoft.com/office/drawing/2014/main" id="{68D46243-DB08-18C2-8FF3-73001E517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244" y="2680363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(2,5)</a:t>
                </a:r>
              </a:p>
            </p:txBody>
          </p:sp>
          <p:sp>
            <p:nvSpPr>
              <p:cNvPr id="69" name="Line 30">
                <a:extLst>
                  <a:ext uri="{FF2B5EF4-FFF2-40B4-BE49-F238E27FC236}">
                    <a16:creationId xmlns:a16="http://schemas.microsoft.com/office/drawing/2014/main" id="{7B9DA1CA-E8EF-1ABE-E33F-2382A3F8D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2412" y="2882214"/>
                <a:ext cx="540832" cy="66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1">
                <a:extLst>
                  <a:ext uri="{FF2B5EF4-FFF2-40B4-BE49-F238E27FC236}">
                    <a16:creationId xmlns:a16="http://schemas.microsoft.com/office/drawing/2014/main" id="{312862F9-567B-25E3-9C15-69896FBE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2002" y="3128181"/>
                <a:ext cx="511242" cy="153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7719-53D5-5F0E-1F67-F322BE65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00" y="4505458"/>
            <a:ext cx="8649963" cy="1570314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Object variables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(like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  <a:p>
            <a:pPr marL="10795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None/>
            </a:pPr>
            <a:r>
              <a:rPr lang="en-US" sz="1600" dirty="0"/>
              <a:t>O</a:t>
            </a:r>
            <a:r>
              <a:rPr lang="en-US" sz="1600" dirty="0">
                <a:solidFill>
                  <a:schemeClr val="tx1"/>
                </a:solidFill>
              </a:rPr>
              <a:t>bject variable hold </a:t>
            </a:r>
            <a:r>
              <a:rPr lang="en-US" sz="1600" i="1" dirty="0">
                <a:solidFill>
                  <a:schemeClr val="tx1"/>
                </a:solidFill>
              </a:rPr>
              <a:t>addresses in memory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sz="1600" dirty="0"/>
              <a:t>Like array variables, they </a:t>
            </a:r>
            <a:r>
              <a:rPr lang="en-US" sz="1600" dirty="0">
                <a:solidFill>
                  <a:schemeClr val="tx1"/>
                </a:solidFill>
              </a:rPr>
              <a:t>are also called </a:t>
            </a:r>
            <a:r>
              <a:rPr lang="en-US" sz="1600" i="1" dirty="0">
                <a:solidFill>
                  <a:schemeClr val="tx1"/>
                </a:solidFill>
              </a:rPr>
              <a:t>pointers, or references.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7207C56-8BA9-7A3A-58E5-5ADDFA2A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971" y="3297060"/>
            <a:ext cx="825117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variables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8E396AC-9DC4-38C0-4149-9F4EE8D15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879" y="2781168"/>
            <a:ext cx="788240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lnSpc>
                <a:spcPts val="1380"/>
              </a:lnSpc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 variable</a:t>
            </a:r>
          </a:p>
        </p:txBody>
      </p:sp>
      <p:cxnSp>
        <p:nvCxnSpPr>
          <p:cNvPr id="7" name="AutoShape 8">
            <a:extLst>
              <a:ext uri="{FF2B5EF4-FFF2-40B4-BE49-F238E27FC236}">
                <a16:creationId xmlns:a16="http://schemas.microsoft.com/office/drawing/2014/main" id="{2462C9A4-11C8-86E9-37B3-1DF0A31964D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46001" y="3663774"/>
            <a:ext cx="528492" cy="5669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14B0D29C-25DA-9A2C-E4EA-A15311B85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094" y="3235736"/>
            <a:ext cx="1415108" cy="749261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 calls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new objects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1409C15-1B70-2066-FCCC-EEF7718D8203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F2B96411-BCE2-ED8A-FDE2-7B36165E5E4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8634" y="1469985"/>
            <a:ext cx="816081" cy="21167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5692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C16D4-67EB-D4E4-2D55-0C0E8BA6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DE5A28-9617-D6FB-3D97-501867D50BD9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A2B2F5-A3A7-4D03-0A26-ADF36E0B1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B69F8E-4B59-E564-6B8E-EFBFC7DC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C6603E-9F02-6FE5-7340-2285A594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B7785FC6-3F52-0620-BAE9-0F083CFFE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88" y="4205668"/>
            <a:ext cx="8841234" cy="2312202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</a:rPr>
              <a:t>Anatomy of</a:t>
            </a:r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kern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Fraction(2,5)</a:t>
            </a:r>
          </a:p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0000"/>
            </a:pPr>
            <a:r>
              <a:rPr lang="en-US" sz="1600" dirty="0">
                <a:solidFill>
                  <a:schemeClr val="tx1"/>
                </a:solidFill>
              </a:rPr>
              <a:t>1. The client code calls the constructor, using the statement  </a:t>
            </a:r>
            <a:r>
              <a:rPr lang="en-US" sz="1400" b="1" dirty="0">
                <a:solidFill>
                  <a:srgbClr val="990033"/>
                </a:solidFill>
                <a:latin typeface="Consolas"/>
                <a:cs typeface="Consolas"/>
              </a:rPr>
              <a:t>new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0000"/>
            </a:pPr>
            <a:r>
              <a:rPr lang="en-US" sz="1600" dirty="0">
                <a:solidFill>
                  <a:schemeClr val="tx1"/>
                </a:solidFill>
              </a:rPr>
              <a:t>2. The constructor’s code </a:t>
            </a:r>
            <a:r>
              <a:rPr lang="en-US" sz="1400" dirty="0">
                <a:solidFill>
                  <a:schemeClr val="tx1"/>
                </a:solidFill>
              </a:rPr>
              <a:t>(not seen here)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Causes the OS to allocate a free memory block for storing the new object’s data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Typically does some object initialization work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Returns the base address of the allocated memory block to the caller</a:t>
            </a:r>
          </a:p>
          <a:p>
            <a:pPr marL="134938" lvl="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3. This value is then stored in the object variable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97CCAD1-F73C-FA1C-D7D9-ED81C81FB1BF}"/>
              </a:ext>
            </a:extLst>
          </p:cNvPr>
          <p:cNvGrpSpPr/>
          <p:nvPr/>
        </p:nvGrpSpPr>
        <p:grpSpPr>
          <a:xfrm>
            <a:off x="6865694" y="5147469"/>
            <a:ext cx="1942188" cy="802966"/>
            <a:chOff x="5517080" y="5069687"/>
            <a:chExt cx="1942188" cy="80296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C74E19-3711-E6C3-FD9D-356315346BEC}"/>
                </a:ext>
              </a:extLst>
            </p:cNvPr>
            <p:cNvSpPr txBox="1"/>
            <p:nvPr/>
          </p:nvSpPr>
          <p:spPr>
            <a:xfrm>
              <a:off x="5692324" y="5133989"/>
              <a:ext cx="17669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The API hides all these implementation details from the caller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ABFBB12F-8B0C-B71E-6E05-E91F46E34922}"/>
                </a:ext>
              </a:extLst>
            </p:cNvPr>
            <p:cNvSpPr/>
            <p:nvPr/>
          </p:nvSpPr>
          <p:spPr bwMode="auto">
            <a:xfrm>
              <a:off x="5517080" y="5069687"/>
              <a:ext cx="175244" cy="734625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3723F4-43D1-ED25-58AA-CFB97732D3A9}"/>
              </a:ext>
            </a:extLst>
          </p:cNvPr>
          <p:cNvGrpSpPr/>
          <p:nvPr/>
        </p:nvGrpSpPr>
        <p:grpSpPr>
          <a:xfrm>
            <a:off x="6095011" y="2515786"/>
            <a:ext cx="2498773" cy="1598850"/>
            <a:chOff x="5967689" y="2515786"/>
            <a:chExt cx="2498773" cy="1598850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579C0120-29B7-58AF-53AB-F4A79C432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689" y="3351800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9BEA5501-8DF4-AEC7-BAE4-116370B2E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458" y="3585286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1BA7DF4-0358-CC94-98B1-11F22AEF2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279014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effectLst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9825C919-9660-09B8-7F6E-D5B46BE97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662" y="2515786"/>
              <a:ext cx="2209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effectLst/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05FEBF42-C2C6-5C90-E061-6907BA5C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009317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>
              <a:defPPr>
                <a:defRPr lang="en-US"/>
              </a:defPPr>
              <a:lvl1pPr algn="r">
                <a:spcBef>
                  <a:spcPct val="50000"/>
                </a:spcBef>
                <a:defRPr sz="1200">
                  <a:effectLst/>
                  <a:latin typeface="Consolas"/>
                  <a:cs typeface="Consolas"/>
                </a:defRPr>
              </a:lvl1pPr>
            </a:lstStyle>
            <a:p>
              <a:r>
                <a:rPr lang="en-US" dirty="0"/>
                <a:t>17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E0787EBF-B377-7EBC-BBB9-74C4045CC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22345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2B560C08-8033-D9AB-7397-7FFE6CD4D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656765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7" name="Text Box 18">
              <a:extLst>
                <a:ext uri="{FF2B5EF4-FFF2-40B4-BE49-F238E27FC236}">
                  <a16:creationId xmlns:a16="http://schemas.microsoft.com/office/drawing/2014/main" id="{7A174C41-B025-AEC8-611F-9070F57CE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854" y="2980405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latin typeface="Consolas"/>
                  <a:cs typeface="Consolas"/>
                </a:rPr>
                <a:t>x</a:t>
              </a: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8" name="Text Box 15">
              <a:extLst>
                <a:ext uri="{FF2B5EF4-FFF2-40B4-BE49-F238E27FC236}">
                  <a16:creationId xmlns:a16="http://schemas.microsoft.com/office/drawing/2014/main" id="{5AF86AF2-7F6C-2D36-DF01-64B141D72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87090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388C18F1-6B13-E832-F413-3293E9EFE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43824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37E13CA-A0A6-FBD6-02B7-E820652656A2}"/>
                </a:ext>
              </a:extLst>
            </p:cNvPr>
            <p:cNvGrpSpPr/>
            <p:nvPr/>
          </p:nvGrpSpPr>
          <p:grpSpPr>
            <a:xfrm>
              <a:off x="6571598" y="3270219"/>
              <a:ext cx="1152308" cy="844417"/>
              <a:chOff x="6712412" y="2680363"/>
              <a:chExt cx="1152308" cy="844417"/>
            </a:xfrm>
          </p:grpSpPr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CF21E8B7-300B-5835-18C8-0FFBD977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84" y="3137429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(1,2)</a:t>
                </a:r>
              </a:p>
            </p:txBody>
          </p:sp>
          <p:sp>
            <p:nvSpPr>
              <p:cNvPr id="68" name="Oval 25">
                <a:extLst>
                  <a:ext uri="{FF2B5EF4-FFF2-40B4-BE49-F238E27FC236}">
                    <a16:creationId xmlns:a16="http://schemas.microsoft.com/office/drawing/2014/main" id="{EAA382F4-6B41-7EAF-6C5C-0027440B9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244" y="2680363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(2,5)</a:t>
                </a:r>
              </a:p>
            </p:txBody>
          </p:sp>
          <p:sp>
            <p:nvSpPr>
              <p:cNvPr id="69" name="Line 30">
                <a:extLst>
                  <a:ext uri="{FF2B5EF4-FFF2-40B4-BE49-F238E27FC236}">
                    <a16:creationId xmlns:a16="http://schemas.microsoft.com/office/drawing/2014/main" id="{E56FE987-E98D-2175-0FE0-DE0DEC1B4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2412" y="2882214"/>
                <a:ext cx="540832" cy="66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1">
                <a:extLst>
                  <a:ext uri="{FF2B5EF4-FFF2-40B4-BE49-F238E27FC236}">
                    <a16:creationId xmlns:a16="http://schemas.microsoft.com/office/drawing/2014/main" id="{B25FCC7C-155D-DA00-737D-530BAF2E4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2002" y="3128181"/>
                <a:ext cx="511242" cy="153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2" name="AutoShape 7">
            <a:extLst>
              <a:ext uri="{FF2B5EF4-FFF2-40B4-BE49-F238E27FC236}">
                <a16:creationId xmlns:a16="http://schemas.microsoft.com/office/drawing/2014/main" id="{AB03463E-2755-EE9C-30F3-891F5BD76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971" y="3297060"/>
            <a:ext cx="825117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FB00B23-791B-EEB2-AB0C-2F82C563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879" y="2781168"/>
            <a:ext cx="788240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lnSpc>
                <a:spcPts val="1380"/>
              </a:lnSpc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238D9-AAE4-125A-7A3C-6E24CD0D9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6632C5-8D17-BB64-B7BF-0D2B6033E856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45771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DAC749-7F4C-E5C8-BE45-FACEDC07B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A1F0AC-5F87-994A-A74B-D9DE6159C0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9C2BE-567F-0882-46A9-889EA300D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5DD0-5D24-CD30-B330-7BCB9E2B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5FA95B-2B7E-54DB-7846-B95C5D8CE043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58739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202D-9DC7-6C8D-81F3-50887297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EE79F6-D205-AADC-1FE3-BC18F7C62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39027C0-9EFE-5A8F-7501-AF09EDE6D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The </a:t>
            </a:r>
            <a:r>
              <a:rPr kumimoji="0"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kumimoji="0" lang="en-US" dirty="0"/>
              <a:t> method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5E242-F651-FDAE-6C31-46AECB1D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A8482-474D-2CDD-5526-F0C99202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2B58CAC-2ED0-2205-1574-08370BABF110}"/>
              </a:ext>
            </a:extLst>
          </p:cNvPr>
          <p:cNvSpPr/>
          <p:nvPr/>
        </p:nvSpPr>
        <p:spPr bwMode="auto">
          <a:xfrm>
            <a:off x="344868" y="474346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3DC9C7-DF23-9B34-7B34-AA2D52A005D4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686642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The </a:t>
            </a:r>
            <a:r>
              <a:rPr kumimoji="0"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kumimoji="0" lang="en-US" dirty="0"/>
              <a:t> method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2370755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...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1B83C-BB91-829C-4735-40FEC09A40FA}"/>
              </a:ext>
            </a:extLst>
          </p:cNvPr>
          <p:cNvSpPr txBox="1"/>
          <p:nvPr/>
        </p:nvSpPr>
        <p:spPr>
          <a:xfrm>
            <a:off x="8819909" y="2928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55D0FE2-D1AA-8A7B-CF9B-9C43119DD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991" y="704082"/>
            <a:ext cx="3599283" cy="2289793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convention: a method that returns a textual representation of the current object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debugging service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the responsibility of the class designer to write a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 Because programmers who write client code that uses the class expect to be able to use a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0934CF-E06F-A9E7-5DD8-819B61EB78D9}"/>
              </a:ext>
            </a:extLst>
          </p:cNvPr>
          <p:cNvGrpSpPr/>
          <p:nvPr/>
        </p:nvGrpSpPr>
        <p:grpSpPr>
          <a:xfrm>
            <a:off x="573201" y="3508643"/>
            <a:ext cx="6895010" cy="2233237"/>
            <a:chOff x="573201" y="3508643"/>
            <a:chExt cx="6895010" cy="223323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439B7B-CC9C-5897-94E3-99F014156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398" y="3816420"/>
              <a:ext cx="2073813" cy="10191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86400" rIns="0" bIns="0" anchor="t" anchorCtr="0"/>
            <a:lstStyle/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b="1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%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java FractionDemo</a:t>
              </a:r>
            </a:p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b="1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a = 2/5</a:t>
              </a:r>
            </a:p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b = 1/2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9AB31C-2922-FAA5-DC83-A7ACE6C73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3847197"/>
              <a:ext cx="4458342" cy="18946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86400" rIns="0" bIns="0" anchor="t" anchorCtr="0"/>
            <a:lstStyle/>
            <a:p>
              <a:pPr>
                <a:lnSpc>
                  <a:spcPts val="1740"/>
                </a:lnSpc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FractionDemo {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public static void main(String args[]) {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Fraction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Fraction(2,5);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  Fraction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b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Fraction(3,6);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System.out.println("a =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.toString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System.out.println("b =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b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}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3C01BD-B608-5946-6765-252F6C32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1" y="3508643"/>
              <a:ext cx="291677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Client code (example)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A42DA-AAAE-CEF4-E206-0CD2BF2DB335}"/>
              </a:ext>
            </a:extLst>
          </p:cNvPr>
          <p:cNvGrpSpPr/>
          <p:nvPr/>
        </p:nvGrpSpPr>
        <p:grpSpPr>
          <a:xfrm>
            <a:off x="1926027" y="5233740"/>
            <a:ext cx="5354449" cy="1090672"/>
            <a:chOff x="2701245" y="5645457"/>
            <a:chExt cx="5354449" cy="1090672"/>
          </a:xfrm>
        </p:grpSpPr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0CF32985-F50F-ED54-36A0-9215E1ABD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245" y="5994817"/>
              <a:ext cx="5354449" cy="741312"/>
            </a:xfrm>
            <a:prstGeom prst="roundRect">
              <a:avLst>
                <a:gd name="adj" fmla="val 16667"/>
              </a:avLst>
            </a:prstGeom>
            <a:solidFill>
              <a:srgbClr val="FFF6E4"/>
            </a:solidFill>
            <a:ln>
              <a:noFill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Convention: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When an object variable is cast as a string, Java automatically invokes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toString()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method on this object.</a:t>
              </a:r>
            </a:p>
          </p:txBody>
        </p:sp>
        <p:cxnSp>
          <p:nvCxnSpPr>
            <p:cNvPr id="20" name="AutoShape 8">
              <a:extLst>
                <a:ext uri="{FF2B5EF4-FFF2-40B4-BE49-F238E27FC236}">
                  <a16:creationId xmlns:a16="http://schemas.microsoft.com/office/drawing/2014/main" id="{7B2B5FC6-1A9F-A7D1-7C2F-9B790E9332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63370" y="5645457"/>
              <a:ext cx="0" cy="34935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3A27318A-E332-94A6-B017-7B0BBC2F2B14}"/>
              </a:ext>
            </a:extLst>
          </p:cNvPr>
          <p:cNvSpPr/>
          <p:nvPr/>
        </p:nvSpPr>
        <p:spPr bwMode="auto">
          <a:xfrm>
            <a:off x="319964" y="2591575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78EBC-64CC-1221-2578-D35B8416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</p:spTree>
    <p:extLst>
      <p:ext uri="{BB962C8B-B14F-4D97-AF65-F5344CB8AC3E}">
        <p14:creationId xmlns:p14="http://schemas.microsoft.com/office/powerpoint/2010/main" val="27764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1F6A3-67B6-5B5A-2A92-F91168903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1819C-CF33-BB4C-0936-96F280E70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16813-413F-3643-CFC5-F34FD93D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3E722A-A09A-1206-E984-EA4DECA9911A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662520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25676-B347-6B96-D50F-4670A8F8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0FB765AF-2D91-8531-C6DB-7ACEC4D5B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Accessor / getter methods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FF3BE-0749-E83C-EFBC-E3F1FFAE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73CD3-E288-3CA2-FFF7-C4A520909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3E077-7CBF-31ED-F2B3-0FCC4DD7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879B66F-D9A8-CED8-5FD8-4A48924FE591}"/>
              </a:ext>
            </a:extLst>
          </p:cNvPr>
          <p:cNvSpPr/>
          <p:nvPr/>
        </p:nvSpPr>
        <p:spPr bwMode="auto">
          <a:xfrm>
            <a:off x="314732" y="208333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D8CD7CD-14AA-DBEE-415D-229367CF1727}"/>
              </a:ext>
            </a:extLst>
          </p:cNvPr>
          <p:cNvSpPr/>
          <p:nvPr/>
        </p:nvSpPr>
        <p:spPr bwMode="auto">
          <a:xfrm>
            <a:off x="344868" y="2589630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999809-B568-10AB-D1FA-93CB5DC0F890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F34909F-88C0-CA8B-FB5D-E3CF7B069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877" y="1912646"/>
            <a:ext cx="3119531" cy="844252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4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Accessors / Getters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the objects’ data; Their names typically start with “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5857253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Accessor / getter methods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2529907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B696C9-D763-E352-144E-0A3AAAAE64EE}"/>
              </a:ext>
            </a:extLst>
          </p:cNvPr>
          <p:cNvGrpSpPr/>
          <p:nvPr/>
        </p:nvGrpSpPr>
        <p:grpSpPr>
          <a:xfrm>
            <a:off x="1393009" y="3283068"/>
            <a:ext cx="6678935" cy="2259898"/>
            <a:chOff x="983582" y="3653602"/>
            <a:chExt cx="6678935" cy="2259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28BB30-19B9-5300-FEEF-BCCFDCA2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582" y="3653602"/>
              <a:ext cx="6678935" cy="13880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0" rIns="0" bIns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client code (in any class)</a:t>
              </a:r>
            </a:p>
            <a:p>
              <a:pPr>
                <a:spcBef>
                  <a:spcPts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...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Fraction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Fraction(2,5);</a:t>
              </a:r>
              <a:endParaRPr lang="en-US" sz="1200" dirty="0"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.println("The numerator of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+ " is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.getNumerator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.println("The denominator of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+ " is " +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a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.getDenominator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...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138F2F-4538-E62C-CCAD-1C36645B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207" y="4906196"/>
              <a:ext cx="2758487" cy="10073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226800" rIns="0" bIns="262800" anchor="ctr" anchorCtr="0"/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% java FractionDemo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The numerator of 2/5 is 2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The denominator of 2/5 is 5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64BAA13-275E-FA31-7A3D-4CC6DAA30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67C24-9826-797F-46B6-40B4EBB3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BF02806-28F7-9105-FFE9-3B14D8A6AF9C}"/>
              </a:ext>
            </a:extLst>
          </p:cNvPr>
          <p:cNvSpPr/>
          <p:nvPr/>
        </p:nvSpPr>
        <p:spPr bwMode="auto">
          <a:xfrm>
            <a:off x="314732" y="208333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0AED7E-998C-E0FF-E7CB-BEB1F1211C08}"/>
              </a:ext>
            </a:extLst>
          </p:cNvPr>
          <p:cNvSpPr/>
          <p:nvPr/>
        </p:nvSpPr>
        <p:spPr bwMode="auto">
          <a:xfrm>
            <a:off x="344868" y="2589630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8AA582-3572-498B-0798-A2193FE95120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AD046660-94B8-D242-1EFE-1864E8929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877" y="1912646"/>
            <a:ext cx="3119531" cy="844252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4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Accessors / Getters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the objects’ data; Their names typically start with “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21361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573986" y="3124200"/>
            <a:ext cx="3757387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handling graphics, sound, and images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486483" y="2590800"/>
            <a:ext cx="1727273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5091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0986-A4C2-19E4-5CD0-E6E63DA0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35A89B65-DB57-9B3B-C4CD-62983023B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8741F-B7FD-E114-43E8-21838ADB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5AD6E-88F3-2C60-280F-678C62AC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0E8D0-D4C9-F0A6-1C6E-6AE25FC5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1FA9D9-1826-E3CE-FEA7-20987D4E6895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54293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methods</a:t>
            </a:r>
            <a:endParaRPr kumimoji="0"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EB2A9-5E76-68CD-5EEE-F4728D73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E85FFE-5069-231C-88DE-C6CB39C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59" y="5730305"/>
            <a:ext cx="8649963" cy="785157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The methods that we saw so far (constructors,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chemeClr val="tx1"/>
                </a:solidFill>
              </a:rPr>
              <a:t>, accessors) typically appear in any class;</a:t>
            </a:r>
          </a:p>
          <a:p>
            <a:pPr marL="107950" lvl="1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/>
              <a:t>We now turn to illustrate some domain-specific methods.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9B3D3-6698-28C5-4100-766655F0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9ED83C9-656A-7A24-FC05-080C2BBA5F84}"/>
              </a:ext>
            </a:extLst>
          </p:cNvPr>
          <p:cNvSpPr/>
          <p:nvPr/>
        </p:nvSpPr>
        <p:spPr bwMode="auto">
          <a:xfrm>
            <a:off x="314732" y="2945064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01278A3-FFD7-9CA1-3C65-AB1EA30C2845}"/>
              </a:ext>
            </a:extLst>
          </p:cNvPr>
          <p:cNvSpPr/>
          <p:nvPr/>
        </p:nvSpPr>
        <p:spPr bwMode="auto">
          <a:xfrm>
            <a:off x="334358" y="345135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327D23-B57E-8688-A653-F2DECBE8F593}"/>
              </a:ext>
            </a:extLst>
          </p:cNvPr>
          <p:cNvSpPr/>
          <p:nvPr/>
        </p:nvSpPr>
        <p:spPr bwMode="auto">
          <a:xfrm>
            <a:off x="344868" y="394877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94903D-0A83-68B7-19D7-E7FFF1B4237E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F3CA017-9C96-CF30-0584-9D8B7DBC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255" y="2945064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arithmetic methods</a:t>
            </a:r>
          </a:p>
        </p:txBody>
      </p:sp>
    </p:spTree>
    <p:extLst>
      <p:ext uri="{BB962C8B-B14F-4D97-AF65-F5344CB8AC3E}">
        <p14:creationId xmlns:p14="http://schemas.microsoft.com/office/powerpoint/2010/main" val="2753171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methods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2955E79-A7D3-C499-5119-3C47EB714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4288236"/>
            <a:ext cx="7294119" cy="16804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can be passed to methods as arguments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can be returned by methods as return values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are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 operate on objects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DD60E4-1938-CC90-1F72-C4ADD2BC0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E4C6A-0AE0-DFF0-7D9D-BB0B48C06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77EAAB-1AA2-3AAD-23D5-437D22448ECD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54B35219-EE00-1A13-340A-9636B301B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255" y="2314204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arithmetic methods</a:t>
            </a:r>
          </a:p>
        </p:txBody>
      </p:sp>
    </p:spTree>
    <p:extLst>
      <p:ext uri="{BB962C8B-B14F-4D97-AF65-F5344CB8AC3E}">
        <p14:creationId xmlns:p14="http://schemas.microsoft.com/office/powerpoint/2010/main" val="33292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8A31A-2478-B0F4-1FB8-55F6D6152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227C678-D806-92D7-D272-93CC2AA8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EC95E91-3205-3842-5BAB-2565B0E7F7B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object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DCD227-D1B7-5B40-88B9-DB0B1729A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3F3ABC-F11C-B336-7981-417076FAA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3720491-3E3A-B943-F2B9-E81B0DF3DB94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A3C0A6-47ED-EA44-4C7F-15E09FBFF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E75658-ADA3-24E1-CA04-1496DB7F6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E0CADE-8B34-C60E-FBD1-5494A91870FC}"/>
              </a:ext>
            </a:extLst>
          </p:cNvPr>
          <p:cNvGrpSpPr/>
          <p:nvPr/>
        </p:nvGrpSpPr>
        <p:grpSpPr>
          <a:xfrm>
            <a:off x="3983119" y="3843058"/>
            <a:ext cx="3546950" cy="1455193"/>
            <a:chOff x="3983119" y="3843058"/>
            <a:chExt cx="3546950" cy="1455193"/>
          </a:xfrm>
        </p:grpSpPr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2412DBF5-BEA3-0799-E81F-F36379CD9DCD}"/>
                </a:ext>
              </a:extLst>
            </p:cNvPr>
            <p:cNvSpPr/>
            <p:nvPr/>
          </p:nvSpPr>
          <p:spPr>
            <a:xfrm>
              <a:off x="3983119" y="4636753"/>
              <a:ext cx="3546950" cy="661498"/>
            </a:xfrm>
            <a:prstGeom prst="wedgeRoundRectCallout">
              <a:avLst>
                <a:gd name="adj1" fmla="val -46140"/>
                <a:gd name="adj2" fmla="val -1789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 calling: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objectVariable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methodName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arguments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endParaRPr lang="en-US" sz="12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14" name="AutoShape 8">
              <a:extLst>
                <a:ext uri="{FF2B5EF4-FFF2-40B4-BE49-F238E27FC236}">
                  <a16:creationId xmlns:a16="http://schemas.microsoft.com/office/drawing/2014/main" id="{605A995A-14AC-1387-5E65-044CD20F41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046898" y="3843058"/>
              <a:ext cx="195875" cy="741517"/>
            </a:xfrm>
            <a:prstGeom prst="straightConnector1">
              <a:avLst/>
            </a:prstGeom>
            <a:noFill/>
            <a:ln w="19050">
              <a:solidFill>
                <a:srgbClr val="2540C4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7323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86F4-ADCA-3AAC-1A01-7EFA9D72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AFF289-F37B-897A-9C42-A86DE28F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6B69AFD-F4FE-6E02-F46B-FEBF23EA2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object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FAC8F6-9926-B53A-3C89-239FBADC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7321E75-6EAD-1853-FA6F-18BB95D2F3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466" y="1149628"/>
            <a:ext cx="2425967" cy="1067448"/>
          </a:xfrm>
          <a:solidFill>
            <a:schemeClr val="bg1"/>
          </a:solidFill>
        </p:spPr>
        <p:txBody>
          <a:bodyPr/>
          <a:lstStyle/>
          <a:p>
            <a:pPr marL="9525" indent="-9525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</a:rPr>
              <a:t>In the API documentation, “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</a:rPr>
              <a:t> object” refers to the object on which the method was called.</a:t>
            </a:r>
            <a:endParaRPr lang="en-US" sz="16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161079B-AE1B-C801-CB98-1EEC83D259D2}"/>
              </a:ext>
            </a:extLst>
          </p:cNvPr>
          <p:cNvSpPr/>
          <p:nvPr/>
        </p:nvSpPr>
        <p:spPr bwMode="auto">
          <a:xfrm>
            <a:off x="4035489" y="2278250"/>
            <a:ext cx="891073" cy="255321"/>
          </a:xfrm>
          <a:prstGeom prst="roundRect">
            <a:avLst/>
          </a:prstGeom>
          <a:noFill/>
          <a:ln w="9525" cap="flat" cmpd="sng" algn="ctr">
            <a:solidFill>
              <a:srgbClr val="2540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AutoShape 8">
            <a:extLst>
              <a:ext uri="{FF2B5EF4-FFF2-40B4-BE49-F238E27FC236}">
                <a16:creationId xmlns:a16="http://schemas.microsoft.com/office/drawing/2014/main" id="{AED9DCB4-A98B-E71D-6601-6B2E1401F2C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02924" y="1683352"/>
            <a:ext cx="1061542" cy="497112"/>
          </a:xfrm>
          <a:prstGeom prst="straightConnector1">
            <a:avLst/>
          </a:prstGeom>
          <a:noFill/>
          <a:ln w="19050">
            <a:solidFill>
              <a:srgbClr val="2540C4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5C834CBA-15F5-9315-4E3A-FF14F24432E6}"/>
              </a:ext>
            </a:extLst>
          </p:cNvPr>
          <p:cNvSpPr/>
          <p:nvPr/>
        </p:nvSpPr>
        <p:spPr>
          <a:xfrm>
            <a:off x="3983119" y="4636753"/>
            <a:ext cx="3546950" cy="661498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Method calling: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objectVariable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methodName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351BA5-9F20-B589-CD6C-F0CB23945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350E2-E648-2AC8-139A-7D805122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  <p:cxnSp>
        <p:nvCxnSpPr>
          <p:cNvPr id="13" name="AutoShape 8">
            <a:extLst>
              <a:ext uri="{FF2B5EF4-FFF2-40B4-BE49-F238E27FC236}">
                <a16:creationId xmlns:a16="http://schemas.microsoft.com/office/drawing/2014/main" id="{8BC1285F-21AF-690D-AEE2-87CAAC416A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46898" y="3843058"/>
            <a:ext cx="195875" cy="741517"/>
          </a:xfrm>
          <a:prstGeom prst="straightConnector1">
            <a:avLst/>
          </a:prstGeom>
          <a:noFill/>
          <a:ln w="19050">
            <a:solidFill>
              <a:srgbClr val="2540C4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1191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D217-7A6F-CDCD-91B2-16A9D547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52A167A-B122-06A1-FC96-B7C90374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4B9106E-95C3-02D6-1BCF-DF60A6C80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object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360F40-EE94-FF83-61DD-E42E1598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0" y="4500758"/>
            <a:ext cx="8841234" cy="442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000000"/>
                </a:solidFill>
              </a:rPr>
              <a:t>Anatomy of  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</a:t>
            </a:r>
            <a:r>
              <a:rPr lang="en-US" sz="18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400" kern="1200" dirty="0">
                <a:solidFill>
                  <a:srgbClr val="7E504F"/>
                </a:solidFill>
                <a:latin typeface="Consolas"/>
                <a:cs typeface="Consolas"/>
              </a:rPr>
              <a:t>sum</a:t>
            </a:r>
            <a:r>
              <a:rPr lang="en-US" sz="18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8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400" kern="1200" dirty="0">
                <a:solidFill>
                  <a:srgbClr val="7E504F"/>
                </a:solidFill>
                <a:latin typeface="Consolas"/>
                <a:cs typeface="Consolas"/>
              </a:rPr>
              <a:t>a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.add(</a:t>
            </a:r>
            <a:r>
              <a:rPr lang="en-US" sz="1400" kern="1200" dirty="0">
                <a:solidFill>
                  <a:srgbClr val="7E504F"/>
                </a:solidFill>
                <a:latin typeface="Consolas"/>
                <a:cs typeface="Consolas"/>
              </a:rPr>
              <a:t>b</a:t>
            </a: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2BCA2-5B10-A4F6-1C9C-A417E3AB536C}"/>
              </a:ext>
            </a:extLst>
          </p:cNvPr>
          <p:cNvGrpSpPr/>
          <p:nvPr/>
        </p:nvGrpSpPr>
        <p:grpSpPr>
          <a:xfrm>
            <a:off x="783668" y="4836287"/>
            <a:ext cx="5737492" cy="1665329"/>
            <a:chOff x="919785" y="4823283"/>
            <a:chExt cx="5737492" cy="1665329"/>
          </a:xfrm>
        </p:grpSpPr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5BD38BA1-B2CF-70EB-4B93-43448181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110" y="6147853"/>
              <a:ext cx="3216167" cy="34075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The method returns a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Fraction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75D32-8672-8A73-ED6E-E5065D9A6792}"/>
                </a:ext>
              </a:extLst>
            </p:cNvPr>
            <p:cNvGrpSpPr/>
            <p:nvPr/>
          </p:nvGrpSpPr>
          <p:grpSpPr>
            <a:xfrm>
              <a:off x="3441110" y="4875618"/>
              <a:ext cx="3216167" cy="598695"/>
              <a:chOff x="3441110" y="4875618"/>
              <a:chExt cx="3216167" cy="598695"/>
            </a:xfrm>
          </p:grpSpPr>
          <p:sp>
            <p:nvSpPr>
              <p:cNvPr id="22" name="AutoShape 7">
                <a:extLst>
                  <a:ext uri="{FF2B5EF4-FFF2-40B4-BE49-F238E27FC236}">
                    <a16:creationId xmlns:a16="http://schemas.microsoft.com/office/drawing/2014/main" id="{FC21BD86-5F26-46E8-6F59-F4D880C6D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110" y="5122373"/>
                <a:ext cx="3216167" cy="35194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Ins="0" rtlCol="0" anchor="ctr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Calls the method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object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AutoShape 8">
                <a:extLst>
                  <a:ext uri="{FF2B5EF4-FFF2-40B4-BE49-F238E27FC236}">
                    <a16:creationId xmlns:a16="http://schemas.microsoft.com/office/drawing/2014/main" id="{CD705BDD-8E2D-34D8-0811-37F61E1EE93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3730083" y="4875618"/>
                <a:ext cx="126300" cy="227359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D86854F-567B-07BA-7611-816B205FCE9D}"/>
                </a:ext>
              </a:extLst>
            </p:cNvPr>
            <p:cNvGrpSpPr/>
            <p:nvPr/>
          </p:nvGrpSpPr>
          <p:grpSpPr>
            <a:xfrm>
              <a:off x="919785" y="4823283"/>
              <a:ext cx="2304370" cy="1054797"/>
              <a:chOff x="904009" y="4877475"/>
              <a:chExt cx="2304370" cy="1054797"/>
            </a:xfrm>
          </p:grpSpPr>
          <p:sp>
            <p:nvSpPr>
              <p:cNvPr id="20" name="AutoShape 7">
                <a:extLst>
                  <a:ext uri="{FF2B5EF4-FFF2-40B4-BE49-F238E27FC236}">
                    <a16:creationId xmlns:a16="http://schemas.microsoft.com/office/drawing/2014/main" id="{AF068314-44D2-5974-06E3-A90F32A9D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4009" y="5132331"/>
                <a:ext cx="2075135" cy="799941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Ins="0" rtlCol="0" anchor="ctr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4. Assigns the method’s</a:t>
                </a:r>
                <a:b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return value to the </a:t>
                </a:r>
                <a:b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</a:b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Fraction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variable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sum</a:t>
                </a:r>
                <a:endPara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cxnSp>
            <p:nvCxnSpPr>
              <p:cNvPr id="21" name="AutoShape 8">
                <a:extLst>
                  <a:ext uri="{FF2B5EF4-FFF2-40B4-BE49-F238E27FC236}">
                    <a16:creationId xmlns:a16="http://schemas.microsoft.com/office/drawing/2014/main" id="{A38D3F9D-4B27-061C-750D-5076D61D78D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2650435" y="4877475"/>
                <a:ext cx="557944" cy="254856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04483B78-7498-010F-9C78-FFBD4D855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110" y="5544911"/>
              <a:ext cx="3216167" cy="53234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The method operates on the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 (here,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and on the other object (here,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B4C2F2-AA61-41E1-4BDC-33678B07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6F14A91-3244-94C8-2FC4-9F9C51A71E4F}"/>
              </a:ext>
            </a:extLst>
          </p:cNvPr>
          <p:cNvSpPr/>
          <p:nvPr/>
        </p:nvSpPr>
        <p:spPr bwMode="auto">
          <a:xfrm>
            <a:off x="4035489" y="2278250"/>
            <a:ext cx="891073" cy="255321"/>
          </a:xfrm>
          <a:prstGeom prst="roundRect">
            <a:avLst/>
          </a:prstGeom>
          <a:noFill/>
          <a:ln w="9525" cap="flat" cmpd="sng" algn="ctr">
            <a:solidFill>
              <a:srgbClr val="2540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EDF8F1D-B715-2AB7-A061-43E6093D7844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8CAC7-EE09-289F-D89F-31E506D53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solidFill>
                  <a:srgbClr val="7E504F"/>
                </a:solidFill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226DE-ED42-EDB5-638B-F5516F03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</p:spTree>
    <p:extLst>
      <p:ext uri="{BB962C8B-B14F-4D97-AF65-F5344CB8AC3E}">
        <p14:creationId xmlns:p14="http://schemas.microsoft.com/office/powerpoint/2010/main" val="27559088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object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B26EA-9DE1-A8DD-BA72-7627ADC71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199" y="3580871"/>
            <a:ext cx="24681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Client code (another example)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FD9DD-E5FC-7857-35A0-44F6C14CF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258A2-A523-F59B-7035-CC8C21D7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598" y="3282149"/>
            <a:ext cx="5556712" cy="20199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96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b = new Fraction(3,7);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c = new Fraction(2,5);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F3A"/>
                </a:solidFill>
                <a:latin typeface="Consolas"/>
                <a:cs typeface="Consolas"/>
              </a:rPr>
              <a:t>// Computes a * (b + c):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.multiply(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.add(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)));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System.out.println(a + " * (" + b + " + " + c + ") = " + d);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BEA59-C34C-325C-1FB1-3E2C8892E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20" y="5101011"/>
            <a:ext cx="2716398" cy="8581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33200" rIns="0" bIns="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</a:t>
            </a: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java FractionDemo</a:t>
            </a:r>
          </a:p>
          <a:p>
            <a:endParaRPr lang="en-US" sz="12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1/3 * (3/7 + 2/5) = 29/105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53F43-0854-4585-BE92-C388EE746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69" y="3352878"/>
            <a:ext cx="24260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Another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EEBB6-1B83-4134-FFBF-04176FC8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329143C-27B2-F58F-4E4B-3359185E4F7F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1119487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Recap: Class design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A19D6121-0820-5428-ABD1-12D29B74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131" y="1317132"/>
            <a:ext cx="2045724" cy="211186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  <a:buClrTx/>
              <a:buSzPct val="100000"/>
            </a:pP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 plans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design / API that meets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the domain requirements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1F7E4-A8BB-4B56-77B1-9BE591483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DF39E-24DC-738A-4A1F-DDA0714A1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0DD601-9285-07DA-F28F-869D9E056D76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170882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Recap: Class design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01650" y="4383214"/>
            <a:ext cx="4182937" cy="18130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srgbClr val="000000"/>
                </a:solidFill>
              </a:rPr>
              <a:t>Domain requirements</a:t>
            </a:r>
            <a:r>
              <a:rPr lang="en-US" sz="1400" dirty="0">
                <a:solidFill>
                  <a:srgbClr val="000000"/>
                </a:solidFill>
              </a:rPr>
              <a:t>: handling fractions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5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Fractions = the set of all pairs </a:t>
            </a:r>
            <a:r>
              <a:rPr lang="en-US" sz="1600" i="1" spc="110" dirty="0">
                <a:solidFill>
                  <a:srgbClr val="000000"/>
                </a:solidFill>
              </a:rPr>
              <a:t>a</a:t>
            </a:r>
            <a:r>
              <a:rPr lang="en-US" sz="1600" spc="110" dirty="0">
                <a:solidFill>
                  <a:srgbClr val="000000"/>
                </a:solidFill>
              </a:rPr>
              <a:t>/</a:t>
            </a:r>
            <a:r>
              <a:rPr lang="en-US" sz="1600" i="1" dirty="0">
                <a:solidFill>
                  <a:srgbClr val="000000"/>
                </a:solidFill>
              </a:rPr>
              <a:t>b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so that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i="1" dirty="0">
                <a:solidFill>
                  <a:srgbClr val="000000"/>
                </a:solidFill>
              </a:rPr>
              <a:t>b</a:t>
            </a:r>
            <a:r>
              <a:rPr lang="en-US" sz="1600" dirty="0">
                <a:solidFill>
                  <a:srgbClr val="000000"/>
                </a:solidFill>
              </a:rPr>
              <a:t> are integers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The fractions set is closed under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addition, multiplication, and inversion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23FD8-6F2B-227D-0C62-E1F7A3A8A019}"/>
              </a:ext>
            </a:extLst>
          </p:cNvPr>
          <p:cNvGrpSpPr/>
          <p:nvPr/>
        </p:nvGrpSpPr>
        <p:grpSpPr>
          <a:xfrm>
            <a:off x="3873500" y="4383214"/>
            <a:ext cx="4719572" cy="1825925"/>
            <a:chOff x="3873500" y="4383214"/>
            <a:chExt cx="4719572" cy="1825925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DBFF295-C288-1352-0E20-A4BCD9C254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06412" y="4383214"/>
              <a:ext cx="378666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 sz="24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u="sng" kern="0" dirty="0">
                  <a:solidFill>
                    <a:srgbClr val="000000"/>
                  </a:solidFill>
                </a:rPr>
                <a:t>Design decisions</a:t>
              </a:r>
              <a:endParaRPr lang="en-US" sz="16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BD960E-1949-19EF-A8CC-71059B043EA6}"/>
                </a:ext>
              </a:extLst>
            </p:cNvPr>
            <p:cNvGrpSpPr/>
            <p:nvPr/>
          </p:nvGrpSpPr>
          <p:grpSpPr>
            <a:xfrm>
              <a:off x="3873500" y="4945166"/>
              <a:ext cx="4353771" cy="1263973"/>
              <a:chOff x="3873500" y="5003041"/>
              <a:chExt cx="4353771" cy="12639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E9F0C74-FAD6-3D49-9005-8F276656FCAC}"/>
                  </a:ext>
                </a:extLst>
              </p:cNvPr>
              <p:cNvGrpSpPr/>
              <p:nvPr/>
            </p:nvGrpSpPr>
            <p:grpSpPr>
              <a:xfrm>
                <a:off x="3873500" y="5003041"/>
                <a:ext cx="4353771" cy="568297"/>
                <a:chOff x="2637352" y="5256869"/>
                <a:chExt cx="4353771" cy="568297"/>
              </a:xfrm>
            </p:grpSpPr>
            <p:sp>
              <p:nvSpPr>
                <p:cNvPr id="3" name="AutoShape 7">
                  <a:extLst>
                    <a:ext uri="{FF2B5EF4-FFF2-40B4-BE49-F238E27FC236}">
                      <a16:creationId xmlns:a16="http://schemas.microsoft.com/office/drawing/2014/main" id="{1F53EF57-55CE-71D4-4C8B-68882951C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1111" y="5256869"/>
                  <a:ext cx="3550012" cy="56829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46800" rIns="0" rtlCol="0" anchor="ctr" anchorCtr="0"/>
                <a:lstStyle/>
                <a:p>
                  <a:pPr>
                    <a:lnSpc>
                      <a:spcPct val="100000"/>
                    </a:lnSpc>
                    <a:spcBef>
                      <a:spcPts val="300"/>
                    </a:spcBef>
                    <a:buClrTx/>
                    <a:buSzPct val="100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ea typeface="Consolas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constructor is designed to take any two integers, and return a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</a:t>
                  </a:r>
                </a:p>
              </p:txBody>
            </p:sp>
            <p:cxnSp>
              <p:nvCxnSpPr>
                <p:cNvPr id="5" name="AutoShape 8">
                  <a:extLst>
                    <a:ext uri="{FF2B5EF4-FFF2-40B4-BE49-F238E27FC236}">
                      <a16:creationId xmlns:a16="http://schemas.microsoft.com/office/drawing/2014/main" id="{BF525C9A-BE37-C2A7-771B-49C77589BA7C}"/>
                    </a:ext>
                  </a:extLst>
                </p:cNvPr>
                <p:cNvCxnSpPr>
                  <a:cxnSpLocks noChangeShapeType="1"/>
                  <a:stCxn id="3" idx="1"/>
                </p:cNvCxnSpPr>
                <p:nvPr/>
              </p:nvCxnSpPr>
              <p:spPr bwMode="auto">
                <a:xfrm flipH="1" flipV="1">
                  <a:off x="2637352" y="5541017"/>
                  <a:ext cx="803759" cy="1"/>
                </a:xfrm>
                <a:prstGeom prst="straightConnector1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A279656-A8AB-9BC1-65BB-4C798FE213D7}"/>
                  </a:ext>
                </a:extLst>
              </p:cNvPr>
              <p:cNvGrpSpPr/>
              <p:nvPr/>
            </p:nvGrpSpPr>
            <p:grpSpPr>
              <a:xfrm>
                <a:off x="4109644" y="5698717"/>
                <a:ext cx="4117627" cy="568297"/>
                <a:chOff x="3998876" y="6117273"/>
                <a:chExt cx="4117627" cy="568297"/>
              </a:xfrm>
            </p:grpSpPr>
            <p:sp>
              <p:nvSpPr>
                <p:cNvPr id="7" name="AutoShape 7">
                  <a:extLst>
                    <a:ext uri="{FF2B5EF4-FFF2-40B4-BE49-F238E27FC236}">
                      <a16:creationId xmlns:a16="http://schemas.microsoft.com/office/drawing/2014/main" id="{37847F8B-42C1-F47E-B637-DC919C9D6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2000" y="6117273"/>
                  <a:ext cx="3544503" cy="56829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46800" rIns="0" rtlCol="0" anchor="ctr" anchorCtr="0"/>
                <a:lstStyle/>
                <a:p>
                  <a:pPr>
                    <a:lnSpc>
                      <a:spcPct val="100000"/>
                    </a:lnSpc>
                    <a:spcBef>
                      <a:spcPts val="300"/>
                    </a:spcBef>
                    <a:buClrTx/>
                    <a:buSzPct val="100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multiply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and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invert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methods are designed to operate on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objects, and return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objects.</a:t>
                  </a:r>
                </a:p>
              </p:txBody>
            </p:sp>
            <p:cxnSp>
              <p:nvCxnSpPr>
                <p:cNvPr id="8" name="AutoShape 8">
                  <a:extLst>
                    <a:ext uri="{FF2B5EF4-FFF2-40B4-BE49-F238E27FC236}">
                      <a16:creationId xmlns:a16="http://schemas.microsoft.com/office/drawing/2014/main" id="{1BA9EFE9-8F98-DE83-97F4-869CAB2A2A3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3998876" y="6404749"/>
                  <a:ext cx="567614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B511B-092C-0F94-EF26-5D0D0B1A8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9A734-D99B-A4E5-5236-B9B98D3CF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A6776005-EA7B-6198-AB04-F6E369392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131" y="1317132"/>
            <a:ext cx="2045724" cy="211186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  <a:buClrTx/>
              <a:buSzPct val="100000"/>
            </a:pP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 plans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design / API that meets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the domain requirements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702F6-10BA-529A-AFBE-271879F6D165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7589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key OO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78" y="788611"/>
            <a:ext cx="7517242" cy="4868755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938" lvl="2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of a class</a:t>
            </a:r>
          </a:p>
          <a:p>
            <a:pPr marL="388938" lvl="2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1/2 and 2/3 are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</a:p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variable that refers to an object, acting as the object’s “handle”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 on objects  (unlike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operate on no particular object)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Constructors: Create new objects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Returns a textual representations of the given object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Getters / accessors: Provide access to the object’s data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methods: Capture the domain requirements.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6460C28-76E3-561C-DC0B-EEB1A4985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52" y="4915738"/>
            <a:ext cx="6552250" cy="10660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ctr" anchorCtr="0"/>
          <a:lstStyle/>
          <a:p>
            <a:pPr>
              <a:spcBef>
                <a:spcPts val="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acquired art;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takes experience, and seeing many examples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6360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486483" y="2590800"/>
            <a:ext cx="1727273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573986" y="3124200"/>
            <a:ext cx="3757387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handling graphics, sound, and images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42477" y="2652445"/>
            <a:ext cx="2433051" cy="369332"/>
            <a:chOff x="5438347" y="4783824"/>
            <a:chExt cx="2598812" cy="369332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288747" y="4783824"/>
              <a:ext cx="17484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this lecture</a:t>
              </a: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H="1" flipV="1">
              <a:off x="5438347" y="5015875"/>
              <a:ext cx="76583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558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DD5AD-D578-B076-8C5F-31658EFB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44B4-153E-B41E-314E-E08FC9E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92AB5F-A065-9440-B91E-6B242FD68596}"/>
              </a:ext>
            </a:extLst>
          </p:cNvPr>
          <p:cNvSpPr/>
          <p:nvPr/>
        </p:nvSpPr>
        <p:spPr bwMode="auto">
          <a:xfrm>
            <a:off x="3454575" y="1603021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76972-77D0-C247-BF23-472BDD94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37" y="2077902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D4D0F-BAA7-D225-288A-8B368DBD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85366" y="1788278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F5DAC-B1AC-630B-50B9-66613D2A6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484" y="1761573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57716A-A427-2482-B400-55F97F04FB05}"/>
              </a:ext>
            </a:extLst>
          </p:cNvPr>
          <p:cNvSpPr txBox="1">
            <a:spLocks/>
          </p:cNvSpPr>
          <p:nvPr/>
        </p:nvSpPr>
        <p:spPr bwMode="auto">
          <a:xfrm>
            <a:off x="6540034" y="3335721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7F702F5-35DB-42C6-E629-CAEFEF4A2E80}"/>
              </a:ext>
            </a:extLst>
          </p:cNvPr>
          <p:cNvSpPr txBox="1">
            <a:spLocks/>
          </p:cNvSpPr>
          <p:nvPr/>
        </p:nvSpPr>
        <p:spPr bwMode="auto">
          <a:xfrm>
            <a:off x="3753462" y="3335721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5F60ED9-E010-8C97-06B2-F5EA64147E5E}"/>
              </a:ext>
            </a:extLst>
          </p:cNvPr>
          <p:cNvSpPr txBox="1">
            <a:spLocks/>
          </p:cNvSpPr>
          <p:nvPr/>
        </p:nvSpPr>
        <p:spPr bwMode="auto">
          <a:xfrm>
            <a:off x="1152975" y="3368123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86550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2DD86-7F4C-9261-6DD2-7A266403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759-4C1C-8666-3817-FEAF81F7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C28-5D97-A898-3BF0-B1C6F1C7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5"/>
            <a:ext cx="8050642" cy="2538051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 I just started working here... My boss wants me to develop a program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finds bank customers who have negative account balances.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How do I get started?</a:t>
            </a:r>
            <a:endParaRPr lang="en-US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Well, around here we all work with a class named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All bank accounts are objects of this class.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3BB17-A6D4-1772-7046-1C5481AE9A32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2" descr="The Man Talking With Girl In The Office, Business, Corporate Stock Footage  ft. angry &amp; documents - Envato Elements">
            <a:extLst>
              <a:ext uri="{FF2B5EF4-FFF2-40B4-BE49-F238E27FC236}">
                <a16:creationId xmlns:a16="http://schemas.microsoft.com/office/drawing/2014/main" id="{5CF6663F-27B2-9CBA-4B9B-562E44C9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77" y="2669627"/>
            <a:ext cx="4282800" cy="28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FF68-AEC8-FBFC-2C3F-11E8E84DC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D181-3677-9BD3-AC2E-35C2BE37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CE9A-6D07-79BE-5629-2C82E1BB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5"/>
            <a:ext cx="8050642" cy="2538051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 I just started working here... My boss wants me to develop a program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finds bank customers who have negative account balances.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How do I get started?</a:t>
            </a:r>
            <a:endParaRPr lang="en-US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Well, around here we all work with a class named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All bank accounts are objects of this class.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C0343-13AB-55E6-62B0-7A30FAF13DEA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9B778-F03D-4F02-7526-1D925685D288}"/>
              </a:ext>
            </a:extLst>
          </p:cNvPr>
          <p:cNvSpPr txBox="1"/>
          <p:nvPr/>
        </p:nvSpPr>
        <p:spPr>
          <a:xfrm>
            <a:off x="3646531" y="2615186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BankAccount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B7EA-87F2-0B16-ACAA-F7442CE5F86E}"/>
              </a:ext>
            </a:extLst>
          </p:cNvPr>
          <p:cNvSpPr txBox="1"/>
          <p:nvPr/>
        </p:nvSpPr>
        <p:spPr>
          <a:xfrm>
            <a:off x="2348422" y="3682353"/>
            <a:ext cx="7087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10001</a:t>
            </a:r>
          </a:p>
          <a:p>
            <a:r>
              <a:rPr lang="en-US" sz="1400" dirty="0">
                <a:latin typeface="Consolas"/>
                <a:cs typeface="Consolas"/>
              </a:rPr>
              <a:t>ron</a:t>
            </a:r>
          </a:p>
          <a:p>
            <a:r>
              <a:rPr lang="en-US" sz="1400" dirty="0">
                <a:latin typeface="Consolas"/>
                <a:cs typeface="Consolas"/>
              </a:rPr>
              <a:t>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26FF5-7D73-8860-E7F7-0DA704B456D9}"/>
              </a:ext>
            </a:extLst>
          </p:cNvPr>
          <p:cNvSpPr txBox="1"/>
          <p:nvPr/>
        </p:nvSpPr>
        <p:spPr>
          <a:xfrm>
            <a:off x="3365005" y="3701802"/>
            <a:ext cx="69738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10002</a:t>
            </a:r>
          </a:p>
          <a:p>
            <a:r>
              <a:rPr lang="en-US" sz="1400" dirty="0">
                <a:latin typeface="Consolas"/>
                <a:cs typeface="Consolas"/>
              </a:rPr>
              <a:t>lisa</a:t>
            </a:r>
          </a:p>
          <a:p>
            <a:r>
              <a:rPr lang="en-US" sz="1400" dirty="0">
                <a:latin typeface="Consolas"/>
                <a:cs typeface="Consolas"/>
              </a:rPr>
              <a:t>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16989-F77C-0181-A3E2-491D0208A0E4}"/>
              </a:ext>
            </a:extLst>
          </p:cNvPr>
          <p:cNvSpPr txBox="1"/>
          <p:nvPr/>
        </p:nvSpPr>
        <p:spPr>
          <a:xfrm>
            <a:off x="4269793" y="3701802"/>
            <a:ext cx="69738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10003</a:t>
            </a:r>
          </a:p>
          <a:p>
            <a:r>
              <a:rPr lang="en-US" sz="1400" dirty="0">
                <a:latin typeface="Consolas"/>
                <a:cs typeface="Consolas"/>
              </a:rPr>
              <a:t>mike</a:t>
            </a:r>
          </a:p>
          <a:p>
            <a:r>
              <a:rPr lang="en-US" sz="1400" dirty="0">
                <a:latin typeface="Consolas"/>
                <a:cs typeface="Consolas"/>
              </a:rPr>
              <a:t>750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1BC40-496B-8206-0372-B3B9E5907A48}"/>
              </a:ext>
            </a:extLst>
          </p:cNvPr>
          <p:cNvSpPr txBox="1"/>
          <p:nvPr/>
        </p:nvSpPr>
        <p:spPr>
          <a:xfrm>
            <a:off x="4996046" y="3657213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380F3-B9E1-72D0-DCF0-6C2EB6CB3621}"/>
              </a:ext>
            </a:extLst>
          </p:cNvPr>
          <p:cNvSpPr txBox="1"/>
          <p:nvPr/>
        </p:nvSpPr>
        <p:spPr>
          <a:xfrm>
            <a:off x="5606070" y="3701802"/>
            <a:ext cx="1788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id (int)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owner (String)</a:t>
            </a:r>
          </a:p>
          <a:p>
            <a:r>
              <a:rPr lang="en-US" sz="1400" dirty="0">
                <a:latin typeface="Consolas"/>
                <a:cs typeface="Consolas"/>
              </a:rPr>
              <a:t>balance (double)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4380A6-34A8-F74F-E197-3A510E1D1007}"/>
              </a:ext>
            </a:extLst>
          </p:cNvPr>
          <p:cNvCxnSpPr>
            <a:cxnSpLocks/>
          </p:cNvCxnSpPr>
          <p:nvPr/>
        </p:nvCxnSpPr>
        <p:spPr bwMode="auto">
          <a:xfrm flipH="1">
            <a:off x="2685164" y="2998892"/>
            <a:ext cx="823617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33A44D-EF1A-F298-7AC9-C84601D385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713700" y="2998892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8CF8DC-2837-26B9-9334-9F24246FA3E4}"/>
              </a:ext>
            </a:extLst>
          </p:cNvPr>
          <p:cNvCxnSpPr>
            <a:cxnSpLocks/>
          </p:cNvCxnSpPr>
          <p:nvPr/>
        </p:nvCxnSpPr>
        <p:spPr bwMode="auto">
          <a:xfrm>
            <a:off x="4590274" y="2998892"/>
            <a:ext cx="0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D5352-5799-219F-86B4-1D68287E0CD9}"/>
              </a:ext>
            </a:extLst>
          </p:cNvPr>
          <p:cNvCxnSpPr>
            <a:cxnSpLocks/>
          </p:cNvCxnSpPr>
          <p:nvPr/>
        </p:nvCxnSpPr>
        <p:spPr bwMode="auto">
          <a:xfrm>
            <a:off x="4996046" y="2998892"/>
            <a:ext cx="774937" cy="68346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D3097-6403-FB9F-D9F7-88DA5BE552FF}"/>
              </a:ext>
            </a:extLst>
          </p:cNvPr>
          <p:cNvGrpSpPr/>
          <p:nvPr/>
        </p:nvGrpSpPr>
        <p:grpSpPr>
          <a:xfrm>
            <a:off x="685800" y="2581573"/>
            <a:ext cx="2768274" cy="1766560"/>
            <a:chOff x="225019" y="2078287"/>
            <a:chExt cx="2768274" cy="17665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C13C4F-123C-CED5-6B2E-5E7FFFF15C5E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439378-0B50-C253-13FE-30FC1C3D0CED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804F0D-E299-801B-4A9E-AA4A674B5604}"/>
              </a:ext>
            </a:extLst>
          </p:cNvPr>
          <p:cNvSpPr txBox="1">
            <a:spLocks/>
          </p:cNvSpPr>
          <p:nvPr/>
        </p:nvSpPr>
        <p:spPr bwMode="auto">
          <a:xfrm>
            <a:off x="511907" y="5003158"/>
            <a:ext cx="8050642" cy="116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/>
              <a:t>Bob:</a:t>
            </a:r>
            <a:r>
              <a:rPr lang="en-US" kern="0" dirty="0"/>
              <a:t>   Thanks! So How do I get started?</a:t>
            </a:r>
            <a:endParaRPr lang="en-US" kern="0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/>
              <a:t>Alice:</a:t>
            </a:r>
            <a:r>
              <a:rPr lang="en-US" kern="0" dirty="0"/>
              <a:t> Well, as usual, take a look at the </a:t>
            </a:r>
            <a:r>
              <a:rPr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kern="0" dirty="0"/>
              <a:t> API, and take it from there.</a:t>
            </a: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652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8DBE9-3150-2AC0-F695-DEA6AC7F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0C59DAF-FF09-3C88-59E3-C8CB25262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BEB946-81DD-B130-0703-F88AF4127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B7778B-7A94-8392-3F2F-FBD72691DBBA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668332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335A0-A5DA-AEE0-9DE1-71406725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C6175-0A3B-6A17-0425-9BC5CCAD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8C00A9-E079-0464-10D5-CC9F133A015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722F657-B01F-AC4B-3802-0E63E36F1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469569E-2C56-842C-87A9-0EC05B186689}"/>
              </a:ext>
            </a:extLst>
          </p:cNvPr>
          <p:cNvSpPr/>
          <p:nvPr/>
        </p:nvSpPr>
        <p:spPr bwMode="auto">
          <a:xfrm>
            <a:off x="485860" y="185720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DC62689-A224-9F94-39F7-D77AF49D0EF7}"/>
              </a:ext>
            </a:extLst>
          </p:cNvPr>
          <p:cNvSpPr/>
          <p:nvPr/>
        </p:nvSpPr>
        <p:spPr bwMode="auto">
          <a:xfrm>
            <a:off x="485860" y="22608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50115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kumimoji="0"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08E414-6CCA-F67E-892C-7A87396F2CE0}"/>
              </a:ext>
            </a:extLst>
          </p:cNvPr>
          <p:cNvSpPr txBox="1">
            <a:spLocks/>
          </p:cNvSpPr>
          <p:nvPr/>
        </p:nvSpPr>
        <p:spPr bwMode="auto">
          <a:xfrm>
            <a:off x="582961" y="4793514"/>
            <a:ext cx="7340679" cy="140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tabLst>
                <a:tab pos="179388" algn="l"/>
              </a:tabLst>
            </a:pPr>
            <a:r>
              <a:rPr lang="en-US" u="sng" dirty="0">
                <a:solidFill>
                  <a:srgbClr val="000000"/>
                </a:solidFill>
              </a:rPr>
              <a:t>Constructor overloading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Common OOP practice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Typically, we need more than one way to create objects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Each way can be supported by a different constructor.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7A184-9BCD-21D3-EDE4-6F8102883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9"/>
            <a:ext cx="5517992" cy="25133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BankAccount methods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4DE7C91-8303-5227-854C-1BCB71A42101}"/>
              </a:ext>
            </a:extLst>
          </p:cNvPr>
          <p:cNvSpPr/>
          <p:nvPr/>
        </p:nvSpPr>
        <p:spPr bwMode="auto">
          <a:xfrm>
            <a:off x="485860" y="185720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0A620B-6097-9C6B-58FB-B642521AC249}"/>
              </a:ext>
            </a:extLst>
          </p:cNvPr>
          <p:cNvSpPr/>
          <p:nvPr/>
        </p:nvSpPr>
        <p:spPr bwMode="auto">
          <a:xfrm>
            <a:off x="485860" y="22608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AB562-EE15-B0EE-0E1C-899226479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864" y="2650630"/>
            <a:ext cx="4951009" cy="235725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0" bIns="0" anchor="ctr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 (can appear in any class, like </a:t>
            </a:r>
            <a:r>
              <a:rPr lang="en-US" sz="1200" dirty="0">
                <a:solidFill>
                  <a:srgbClr val="007034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BankAccountDemo</a:t>
            </a: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1200" b="1" dirty="0"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Alice opens an account with 1000 balance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BankAccount("Alice", 1000);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Bob opens an account with 0 balance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BankAccount("Bob");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endParaRPr lang="en-US" sz="120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21D6B-BCCD-96FC-D4E7-EF85D8182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20" y="4404774"/>
            <a:ext cx="2199095" cy="97500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33200" rIns="0" bIns="1224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BankAcountDemo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29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149D-164D-5C36-DD6F-19127241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ABFF0090-8683-231E-FB84-95DAE2DC5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36C43-5D18-688B-E6CE-866BA7104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A11B2-3EF6-37EE-2DAD-A499867E8A0E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255947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B018A-34D5-A3F4-DB32-0F3E0CC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6B632-9E83-E17E-CD03-A6EA33015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50638F-45BC-E289-CB09-77FDA63F4AB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4D744A3-1DAE-8FE5-E8F5-39CFEE8B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/ getters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6E9E8D2-563F-1190-FA0D-4728B73DABF0}"/>
              </a:ext>
            </a:extLst>
          </p:cNvPr>
          <p:cNvSpPr/>
          <p:nvPr/>
        </p:nvSpPr>
        <p:spPr bwMode="auto">
          <a:xfrm>
            <a:off x="485859" y="310432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18D689-3B43-1BEA-E351-EADE4D3712DD}"/>
              </a:ext>
            </a:extLst>
          </p:cNvPr>
          <p:cNvSpPr/>
          <p:nvPr/>
        </p:nvSpPr>
        <p:spPr bwMode="auto">
          <a:xfrm>
            <a:off x="485860" y="358640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B330E5C-87CA-96C2-83A1-5970424351C2}"/>
              </a:ext>
            </a:extLst>
          </p:cNvPr>
          <p:cNvSpPr/>
          <p:nvPr/>
        </p:nvSpPr>
        <p:spPr bwMode="auto">
          <a:xfrm>
            <a:off x="485860" y="265190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3023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A6C32-8398-8FEA-7E7C-744FA92D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B7C47977-1CBD-F31D-AB42-E4DE05CE0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/ getters</a:t>
            </a:r>
            <a:endParaRPr kumimoji="0"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F88F36-2A79-F4D2-4677-90EB30704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3827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  <a:endParaRPr lang="en-US" sz="1200" dirty="0">
              <a:solidFill>
                <a:srgbClr val="007F3A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58AAF-F445-4DEC-4015-977E4AF4AF4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FD848D-83F1-4762-D8C7-51F1698FAEDF}"/>
              </a:ext>
            </a:extLst>
          </p:cNvPr>
          <p:cNvSpPr/>
          <p:nvPr/>
        </p:nvSpPr>
        <p:spPr bwMode="auto">
          <a:xfrm>
            <a:off x="485859" y="310432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643BE9-175A-6C9C-82DD-B970E025CF82}"/>
              </a:ext>
            </a:extLst>
          </p:cNvPr>
          <p:cNvSpPr/>
          <p:nvPr/>
        </p:nvSpPr>
        <p:spPr bwMode="auto">
          <a:xfrm>
            <a:off x="485860" y="358640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DF3F59D-97B0-C80E-6CCB-574307D5694F}"/>
              </a:ext>
            </a:extLst>
          </p:cNvPr>
          <p:cNvSpPr/>
          <p:nvPr/>
        </p:nvSpPr>
        <p:spPr bwMode="auto">
          <a:xfrm>
            <a:off x="485860" y="265190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CA6CEF-07D2-6EF1-24AE-8B398627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743" y="4027465"/>
            <a:ext cx="6162199" cy="173220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86400" rIns="0" bIns="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solidFill>
                <a:srgbClr val="007F3A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Ben opens an account with 5000 balance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benAcc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BankAccount("Ben", 5000);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System.out.println("Current balance of Ben: "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+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benAcc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.getBalance());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626DF-5C6C-2B31-5042-B46F8FD9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284" y="5453313"/>
            <a:ext cx="2812092" cy="7439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33200" rIns="0" bIns="1224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BankAcountDemo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Current balance of Ben: 5000</a:t>
            </a: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0649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76E-EE68-38A2-DA2B-FFFD30DD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B6F3DEB-03E4-DB93-29E8-5A38A8F77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4CE56-DBD2-A5C6-7D74-35C65A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E0084D-6C98-8688-6A99-F28EF6681873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65746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as types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65811" y="774954"/>
            <a:ext cx="8460941" cy="769650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2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dirty="0">
                <a:solidFill>
                  <a:schemeClr val="tx1"/>
                </a:solidFill>
              </a:rPr>
              <a:t>The basic type system of Java</a:t>
            </a:r>
          </a:p>
          <a:p>
            <a:pPr marL="390525" indent="-285750">
              <a:lnSpc>
                <a:spcPct val="100000"/>
              </a:lnSpc>
              <a:spcBef>
                <a:spcPts val="0"/>
              </a:spcBef>
              <a:spcAft>
                <a:spcPct val="20000"/>
              </a:spcAft>
              <a:buClr>
                <a:schemeClr val="bg1"/>
              </a:buClr>
              <a:buSzPct val="120000"/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char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double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, ... </a:t>
            </a:r>
            <a:r>
              <a:rPr lang="en-US" sz="1600" dirty="0">
                <a:solidFill>
                  <a:schemeClr val="tx1"/>
                </a:solidFill>
              </a:rPr>
              <a:t>(8 primitive types)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CE5C05-5526-494F-9F15-2410B4375B70}"/>
              </a:ext>
            </a:extLst>
          </p:cNvPr>
          <p:cNvGrpSpPr/>
          <p:nvPr/>
        </p:nvGrpSpPr>
        <p:grpSpPr>
          <a:xfrm>
            <a:off x="465810" y="1604955"/>
            <a:ext cx="5865717" cy="3042058"/>
            <a:chOff x="407556" y="1648565"/>
            <a:chExt cx="5865717" cy="304205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29715" y="1934920"/>
              <a:ext cx="5643558" cy="2755703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1/2, 1/3, 5/6 , ...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Date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12/5/2014, 28/7/1995, ...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pairs of numbers,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(3,5), (-17,5), ...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collections of unique elements without order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BigInteger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big ints, like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7625434235432653784834888</a:t>
              </a:r>
              <a:r>
                <a:rPr lang="he-IL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3434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Color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RGB triplets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(212, 17, 15), , ...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BankAccount: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Financial data relevant to bank accounts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C7F9D4F-E99A-CE4C-B610-6197DE6192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7556" y="1648565"/>
              <a:ext cx="2753655" cy="368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>
                  <a:srgbClr val="006600"/>
                </a:buClr>
                <a:buSzPct val="120000"/>
              </a:pPr>
              <a:r>
                <a:rPr lang="en-US" kern="0" dirty="0"/>
                <a:t>Real life is much richer: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2694C7-FA67-5664-C9DA-74DB9FBA6E81}"/>
              </a:ext>
            </a:extLst>
          </p:cNvPr>
          <p:cNvGrpSpPr/>
          <p:nvPr/>
        </p:nvGrpSpPr>
        <p:grpSpPr>
          <a:xfrm>
            <a:off x="683059" y="2042123"/>
            <a:ext cx="8502823" cy="4010871"/>
            <a:chOff x="683059" y="2042123"/>
            <a:chExt cx="8502823" cy="4010871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683059" y="4723831"/>
              <a:ext cx="8460941" cy="132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u="sng" dirty="0"/>
                <a:t>Object-oriented programming</a:t>
              </a:r>
              <a:r>
                <a:rPr lang="en-US" dirty="0"/>
                <a:t> (OOP)</a:t>
              </a:r>
            </a:p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dirty="0"/>
                <a:t>A programming technique for </a:t>
              </a:r>
              <a:r>
                <a:rPr lang="en-US" i="1" dirty="0"/>
                <a:t>representing</a:t>
              </a:r>
              <a:r>
                <a:rPr lang="en-US" dirty="0"/>
                <a:t> and </a:t>
              </a:r>
              <a:r>
                <a:rPr lang="en-US" i="1" dirty="0"/>
                <a:t>using</a:t>
              </a:r>
              <a:r>
                <a:rPr lang="en-US" dirty="0"/>
                <a:t> objects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542BD5-4EDC-604A-BDB2-E88A8E9F40AE}"/>
                </a:ext>
              </a:extLst>
            </p:cNvPr>
            <p:cNvGrpSpPr/>
            <p:nvPr/>
          </p:nvGrpSpPr>
          <p:grpSpPr>
            <a:xfrm>
              <a:off x="5561993" y="2042123"/>
              <a:ext cx="3623889" cy="2184189"/>
              <a:chOff x="5524058" y="1946769"/>
              <a:chExt cx="3623889" cy="218418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758061" y="2646327"/>
                <a:ext cx="3389886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4775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</a:pPr>
                <a:r>
                  <a:rPr lang="en-US" sz="16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Type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= set of structured values, and</a:t>
                </a:r>
                <a:b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           operations on these values</a:t>
                </a:r>
              </a:p>
              <a:p>
                <a:pPr marL="104775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The values are called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objects</a:t>
                </a:r>
                <a:endPara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" name="Right Brace 16"/>
              <p:cNvSpPr/>
              <p:nvPr/>
            </p:nvSpPr>
            <p:spPr bwMode="auto">
              <a:xfrm>
                <a:off x="5524058" y="1946769"/>
                <a:ext cx="234003" cy="2184189"/>
              </a:xfrm>
              <a:prstGeom prst="rightBrace">
                <a:avLst>
                  <a:gd name="adj1" fmla="val 71280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67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AF84-C64E-D149-661C-AE68FFC3E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EA676-D99E-F174-FD9E-EF7E225B9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11CC92-97C1-0BA2-0F70-E27AD2D6BB10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0B75B3E-7939-C55A-1A5F-3EE1AD8E2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B0502C-B406-7421-CA33-391C3FE61318}"/>
              </a:ext>
            </a:extLst>
          </p:cNvPr>
          <p:cNvSpPr/>
          <p:nvPr/>
        </p:nvSpPr>
        <p:spPr bwMode="auto">
          <a:xfrm>
            <a:off x="485859" y="43953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9649344-FC72-5D5D-5469-7DB023284B16}"/>
              </a:ext>
            </a:extLst>
          </p:cNvPr>
          <p:cNvSpPr/>
          <p:nvPr/>
        </p:nvSpPr>
        <p:spPr bwMode="auto">
          <a:xfrm>
            <a:off x="485859" y="489192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FEE0E4-6840-A9E4-9AF9-14652ADFECEC}"/>
              </a:ext>
            </a:extLst>
          </p:cNvPr>
          <p:cNvSpPr/>
          <p:nvPr/>
        </p:nvSpPr>
        <p:spPr bwMode="auto">
          <a:xfrm>
            <a:off x="485859" y="394913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F54ABA86-A5A8-49C5-85E0-D617AA20E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908" y="3938381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methods</a:t>
            </a:r>
          </a:p>
        </p:txBody>
      </p:sp>
    </p:spTree>
    <p:extLst>
      <p:ext uri="{BB962C8B-B14F-4D97-AF65-F5344CB8AC3E}">
        <p14:creationId xmlns:p14="http://schemas.microsoft.com/office/powerpoint/2010/main" val="37794040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DF6D-EB34-F46E-9877-5C710337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CE2A274-9A55-1A7A-C3BB-1D5A2902F2CD}"/>
              </a:ext>
            </a:extLst>
          </p:cNvPr>
          <p:cNvGrpSpPr/>
          <p:nvPr/>
        </p:nvGrpSpPr>
        <p:grpSpPr>
          <a:xfrm>
            <a:off x="613098" y="660738"/>
            <a:ext cx="5517992" cy="2701701"/>
            <a:chOff x="650693" y="769517"/>
            <a:chExt cx="5517992" cy="27017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B7805-B34B-C264-6597-C715E560C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3" y="769517"/>
              <a:ext cx="5517992" cy="27017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0" anchor="t" anchorCtr="0"/>
            <a:lstStyle/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Represents a bank account.</a:t>
              </a:r>
            </a:p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*  A bank account has an id (an int), an owner (a string), and a balance (a double). */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BankAccount {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4F76CB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Constructors, getters, setters, typically come here</a:t>
              </a: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deposit of sum to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deposit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withdrawal of sum from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withdraw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transfer of sum from this account to the other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transferTo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BankAccount other, double sum)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...</a:t>
              </a: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  <a:p>
              <a:endPara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4F41BFE-556F-D0A8-52B9-F1C6E098899B}"/>
                </a:ext>
              </a:extLst>
            </p:cNvPr>
            <p:cNvSpPr/>
            <p:nvPr/>
          </p:nvSpPr>
          <p:spPr bwMode="auto">
            <a:xfrm>
              <a:off x="5659790" y="818634"/>
              <a:ext cx="375357" cy="2305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API</a:t>
              </a:r>
            </a:p>
          </p:txBody>
        </p:sp>
      </p:grp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C5DE366-FD2A-FDB6-6C9B-00B5B9B00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0DDE1-B200-50D1-90D7-7D01FB000AB1}"/>
              </a:ext>
            </a:extLst>
          </p:cNvPr>
          <p:cNvGrpSpPr/>
          <p:nvPr/>
        </p:nvGrpSpPr>
        <p:grpSpPr>
          <a:xfrm>
            <a:off x="1051576" y="3191584"/>
            <a:ext cx="7415292" cy="3259782"/>
            <a:chOff x="1051576" y="3191584"/>
            <a:chExt cx="7415292" cy="32597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3D8492-D9B4-5118-9FDF-346295012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576" y="3191584"/>
              <a:ext cx="5674077" cy="29555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08000" rIns="0" bIns="0" anchor="t" anchorCtr="0"/>
            <a:lstStyle/>
            <a:p>
              <a:pPr>
                <a:lnSpc>
                  <a:spcPts val="184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ea typeface="Monaco"/>
                  <a:cs typeface="Times New Roman" panose="02020603050405020304" pitchFamily="18" charset="0"/>
                </a:rPr>
                <a:t>// Typical banking event 1: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BankAccount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Monaco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BankAccount("Alice", 1000);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BankAccount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Monaco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BankAccount("Bob");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</a:t>
              </a:r>
            </a:p>
            <a:p>
              <a:pPr>
                <a:lnSpc>
                  <a:spcPts val="18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Typical banking event 2: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.withdraw(200);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.deposit(500);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      </a:t>
              </a:r>
            </a:p>
            <a:p>
              <a:pPr>
                <a:lnSpc>
                  <a:spcPts val="18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Typical banking event 3: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.transferTo(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, 400);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println(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</a:t>
              </a:r>
              <a:endParaRPr lang="en-US" sz="1200" dirty="0"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189B0A-37C4-6C21-D850-4A81F4F4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686" y="4596150"/>
              <a:ext cx="2183182" cy="1855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3600" rIns="0" bIns="0" anchor="t" anchorCtr="0"/>
            <a:lstStyle/>
            <a:p>
              <a:pPr>
                <a:lnSpc>
                  <a:spcPts val="1640"/>
                </a:lnSpc>
                <a:spcBef>
                  <a:spcPts val="4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%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java BankAcountDemo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1000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0</a:t>
              </a: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800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500</a:t>
              </a: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400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900</a:t>
              </a:r>
            </a:p>
          </p:txBody>
        </p:sp>
      </p:grpSp>
      <p:sp>
        <p:nvSpPr>
          <p:cNvPr id="14" name="AutoShape 7">
            <a:extLst>
              <a:ext uri="{FF2B5EF4-FFF2-40B4-BE49-F238E27FC236}">
                <a16:creationId xmlns:a16="http://schemas.microsoft.com/office/drawing/2014/main" id="{E93C8EB1-0F1C-661F-8D59-767EE802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257" y="1663386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methods</a:t>
            </a:r>
          </a:p>
        </p:txBody>
      </p:sp>
    </p:spTree>
    <p:extLst>
      <p:ext uri="{BB962C8B-B14F-4D97-AF65-F5344CB8AC3E}">
        <p14:creationId xmlns:p14="http://schemas.microsoft.com/office/powerpoint/2010/main" val="38297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9528-8A14-A4BB-8514-ADADC08B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D44D85D1-C226-F5D3-F531-FCC2B8935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DC749C-C040-CBA8-7C77-9CA6F56D5227}"/>
              </a:ext>
            </a:extLst>
          </p:cNvPr>
          <p:cNvSpPr/>
          <p:nvPr/>
        </p:nvSpPr>
        <p:spPr>
          <a:xfrm>
            <a:off x="6246790" y="731976"/>
            <a:ext cx="2620483" cy="2566679"/>
          </a:xfrm>
          <a:prstGeom prst="wedgeRoundRectCallout">
            <a:avLst>
              <a:gd name="adj1" fmla="val -48468"/>
              <a:gd name="adj2" fmla="val 2878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Technically, such methods are called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mutators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since they mutate (change) the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state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(data) of objects;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We say that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objects are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mutable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88A528-7AE5-A067-FD5B-D19C3ADF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42" y="4607575"/>
            <a:ext cx="7835931" cy="99542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example: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Fractions are </a:t>
            </a:r>
            <a:r>
              <a:rPr lang="en-US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a fraction is created, it’s impossible to change it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accounts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have to change their balances,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and other account data.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37DD30A-9B0D-3290-9625-7AFB7C35273E}"/>
              </a:ext>
            </a:extLst>
          </p:cNvPr>
          <p:cNvSpPr/>
          <p:nvPr/>
        </p:nvSpPr>
        <p:spPr>
          <a:xfrm>
            <a:off x="613868" y="3584900"/>
            <a:ext cx="7556549" cy="951437"/>
          </a:xfrm>
          <a:prstGeom prst="wedgeRoundRectCallout">
            <a:avLst>
              <a:gd name="adj1" fmla="val -40485"/>
              <a:gd name="adj2" fmla="val 2250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a class be mutable? immutable?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by the class architect, according to the domain requirements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8BF09F-72D5-4D8A-8AD9-CA0A12510558}"/>
              </a:ext>
            </a:extLst>
          </p:cNvPr>
          <p:cNvGrpSpPr/>
          <p:nvPr/>
        </p:nvGrpSpPr>
        <p:grpSpPr>
          <a:xfrm>
            <a:off x="613098" y="660738"/>
            <a:ext cx="5517992" cy="2701701"/>
            <a:chOff x="650693" y="769517"/>
            <a:chExt cx="5517992" cy="27017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DB8D57-6873-ABF6-6C9B-C0D6C022A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3" y="769517"/>
              <a:ext cx="5517992" cy="27017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0" anchor="t" anchorCtr="0"/>
            <a:lstStyle/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Represents a bank account.</a:t>
              </a:r>
            </a:p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*  A bank account has an id (an int), an owner (a string), and a balance (a double). */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BankAccount {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4F76CB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Constructors, getters, setters, typically come here</a:t>
              </a: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deposit of sum to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deposit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withdrawal of sum from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withdraw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transfer of sum from this account to the other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transferTo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BankAccount other, double sum)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...</a:t>
              </a: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  <a:p>
              <a:endPara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A00A79-0129-0ED9-6302-7BC8518A3386}"/>
                </a:ext>
              </a:extLst>
            </p:cNvPr>
            <p:cNvSpPr/>
            <p:nvPr/>
          </p:nvSpPr>
          <p:spPr bwMode="auto">
            <a:xfrm>
              <a:off x="5659790" y="818634"/>
              <a:ext cx="375357" cy="2305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B738F-0AF6-CB6A-361A-4C5B067A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06D3-6991-4A23-FC9B-1087DB94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4F6F86-4C6D-0070-530B-E33F15B28EB4}"/>
              </a:ext>
            </a:extLst>
          </p:cNvPr>
          <p:cNvSpPr/>
          <p:nvPr/>
        </p:nvSpPr>
        <p:spPr bwMode="auto">
          <a:xfrm>
            <a:off x="5956850" y="1164295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D24D2-3674-1338-698B-EDD11DF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8" y="1720551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81B95-3574-2EEE-4F10-56DA8C51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95877" y="1430927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9125F-2DB0-7586-249B-C720616F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95" y="1404222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FF197A-4CD0-DFE3-66C9-B2373AFC2E10}"/>
              </a:ext>
            </a:extLst>
          </p:cNvPr>
          <p:cNvSpPr txBox="1">
            <a:spLocks/>
          </p:cNvSpPr>
          <p:nvPr/>
        </p:nvSpPr>
        <p:spPr bwMode="auto">
          <a:xfrm>
            <a:off x="6550545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3E9DB2-AFA2-A879-95D6-3783AD102701}"/>
              </a:ext>
            </a:extLst>
          </p:cNvPr>
          <p:cNvSpPr txBox="1">
            <a:spLocks/>
          </p:cNvSpPr>
          <p:nvPr/>
        </p:nvSpPr>
        <p:spPr bwMode="auto">
          <a:xfrm>
            <a:off x="3763973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A10E76-5CD9-1818-0A36-E41FDDBB5BA4}"/>
              </a:ext>
            </a:extLst>
          </p:cNvPr>
          <p:cNvSpPr txBox="1">
            <a:spLocks/>
          </p:cNvSpPr>
          <p:nvPr/>
        </p:nvSpPr>
        <p:spPr bwMode="auto">
          <a:xfrm>
            <a:off x="1163486" y="301077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102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2933" y="1471645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Point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96702" y="1014130"/>
            <a:ext cx="3012562" cy="2675612"/>
            <a:chOff x="2874782" y="1298610"/>
            <a:chExt cx="3012562" cy="2675612"/>
          </a:xfrm>
        </p:grpSpPr>
        <p:sp>
          <p:nvSpPr>
            <p:cNvPr id="18" name="TextBox 17"/>
            <p:cNvSpPr txBox="1"/>
            <p:nvPr/>
          </p:nvSpPr>
          <p:spPr>
            <a:xfrm>
              <a:off x="3417661" y="1298610"/>
              <a:ext cx="2469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       class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74782" y="3635668"/>
              <a:ext cx="255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5305" y="1883973"/>
            <a:ext cx="5048415" cy="1324775"/>
            <a:chOff x="1855305" y="1883973"/>
            <a:chExt cx="5048415" cy="1324775"/>
          </a:xfrm>
        </p:grpSpPr>
        <p:sp>
          <p:nvSpPr>
            <p:cNvPr id="7" name="TextBox 6"/>
            <p:cNvSpPr txBox="1"/>
            <p:nvPr/>
          </p:nvSpPr>
          <p:spPr>
            <a:xfrm>
              <a:off x="1855305" y="2931749"/>
              <a:ext cx="979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(3.1,5.0)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3121" y="2922312"/>
              <a:ext cx="1088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(2.5,7.1)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7185" y="2869447"/>
              <a:ext cx="545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14809" y="2916359"/>
              <a:ext cx="1788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(double, double)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H="1">
              <a:off x="2346303" y="1883973"/>
              <a:ext cx="1512098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3374839" y="1883973"/>
              <a:ext cx="724173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4251412" y="1883973"/>
              <a:ext cx="1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518823" y="1883973"/>
              <a:ext cx="913299" cy="101061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782969" y="2916358"/>
              <a:ext cx="1088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(0.6,8.2)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4983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DBB8D-09AF-E328-8559-8B9F5E5B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8614683-34B1-DE36-486A-8CE3B65D38CC}"/>
              </a:ext>
            </a:extLst>
          </p:cNvPr>
          <p:cNvGrpSpPr/>
          <p:nvPr/>
        </p:nvGrpSpPr>
        <p:grpSpPr>
          <a:xfrm>
            <a:off x="4555479" y="761984"/>
            <a:ext cx="4174176" cy="2469505"/>
            <a:chOff x="4555479" y="761984"/>
            <a:chExt cx="4174176" cy="24695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E06B44-9B39-4D12-AD51-661AD904A5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4615" y="924231"/>
              <a:ext cx="3485040" cy="177692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72000" rIns="0" bIns="0" anchor="t" anchorCtr="0"/>
            <a:lstStyle/>
            <a:p>
              <a:pPr>
                <a:spcBef>
                  <a:spcPts val="0"/>
                </a:spcBef>
              </a:pPr>
              <a:r>
                <a:rPr lang="en-US" sz="1100" dirty="0">
                  <a:latin typeface="Consolas" charset="0"/>
                  <a:ea typeface="Consolas" charset="0"/>
                  <a:cs typeface="Consolas" charset="0"/>
                </a:rPr>
                <a:t>...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// Creates two points and prints their addition</a:t>
              </a:r>
              <a:endPara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endParaRPr>
            </a:p>
            <a:p>
              <a:pPr>
                <a:spcBef>
                  <a:spcPts val="50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Point 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p1</a:t>
              </a: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sz="1100" dirty="0">
                  <a:solidFill>
                    <a:srgbClr val="7F0055"/>
                  </a:solidFill>
                  <a:latin typeface="Consolas" charset="0"/>
                  <a:ea typeface="Consolas" charset="0"/>
                  <a:cs typeface="Consolas" charset="0"/>
                </a:rPr>
                <a:t>new</a:t>
              </a: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Point(0.1,0.1);</a:t>
              </a:r>
            </a:p>
            <a:p>
              <a:pPr>
                <a:spcBef>
                  <a:spcPts val="50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Point 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p2</a:t>
              </a: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= </a:t>
              </a:r>
              <a:r>
                <a:rPr lang="en-US" sz="1100" dirty="0">
                  <a:solidFill>
                    <a:srgbClr val="7F0055"/>
                  </a:solidFill>
                  <a:latin typeface="Consolas" charset="0"/>
                  <a:ea typeface="Consolas" charset="0"/>
                  <a:cs typeface="Consolas" charset="0"/>
                </a:rPr>
                <a:t>new</a:t>
              </a: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Point(0.2,0.2);</a:t>
              </a:r>
            </a:p>
            <a:p>
              <a:pPr>
                <a:spcBef>
                  <a:spcPts val="500"/>
                </a:spcBef>
              </a:pP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System.</a:t>
              </a:r>
              <a:r>
                <a:rPr lang="mr-IN" sz="1100" dirty="0">
                  <a:solidFill>
                    <a:srgbClr val="0000C0"/>
                  </a:solidFill>
                  <a:latin typeface="Consolas" charset="0"/>
                  <a:ea typeface="Consolas" charset="0"/>
                  <a:cs typeface="Consolas" charset="0"/>
                </a:rPr>
                <a:t>out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.println(</a:t>
              </a:r>
              <a:r>
                <a:rPr lang="mr-IN" sz="110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+ </a:t>
              </a:r>
              <a:r>
                <a:rPr lang="mr-IN" sz="1100" dirty="0">
                  <a:solidFill>
                    <a:srgbClr val="2A00FF"/>
                  </a:solidFill>
                  <a:latin typeface="Consolas" charset="0"/>
                  <a:ea typeface="Consolas" charset="0"/>
                  <a:cs typeface="Consolas" charset="0"/>
                </a:rPr>
                <a:t>" + "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+ </a:t>
              </a:r>
              <a:r>
                <a:rPr lang="mr-IN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+ </a:t>
              </a:r>
              <a:endPara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spcBef>
                  <a:spcPts val="400"/>
                </a:spcBef>
              </a:pPr>
              <a:r>
                <a:rPr lang="en-US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                  </a:t>
              </a:r>
              <a:r>
                <a:rPr lang="mr-IN" sz="1100" dirty="0">
                  <a:solidFill>
                    <a:srgbClr val="2A00FF"/>
                  </a:solidFill>
                  <a:latin typeface="Consolas" charset="0"/>
                  <a:ea typeface="Consolas" charset="0"/>
                  <a:cs typeface="Consolas" charset="0"/>
                </a:rPr>
                <a:t>" = "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+ </a:t>
              </a:r>
              <a:r>
                <a:rPr lang="mr-IN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.add(</a:t>
              </a:r>
              <a:r>
                <a:rPr lang="mr-IN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p</a:t>
              </a:r>
              <a:r>
                <a:rPr lang="en-US" sz="1100" dirty="0">
                  <a:solidFill>
                    <a:srgbClr val="6A3E3E"/>
                  </a:solidFill>
                  <a:latin typeface="Consolas" charset="0"/>
                  <a:ea typeface="Consolas" charset="0"/>
                  <a:cs typeface="Consolas" charset="0"/>
                </a:rPr>
                <a:t>2</a:t>
              </a:r>
              <a:r>
                <a:rPr lang="mr-IN" sz="11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));</a:t>
              </a:r>
              <a:endPara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spcBef>
                  <a:spcPts val="100"/>
                </a:spcBef>
              </a:pPr>
              <a:r>
                <a:rPr lang="mr-IN" sz="105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	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94F63BF-5F76-8D4E-B5D5-7D7A2B9D7D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2996" y="2498409"/>
              <a:ext cx="3006300" cy="73308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0" anchor="t" anchorCtr="0"/>
            <a:lstStyle/>
            <a:p>
              <a:pPr>
                <a:spcBef>
                  <a:spcPts val="400"/>
                </a:spcBef>
              </a:pPr>
              <a:r>
                <a:rPr lang="is-IS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% java PointDemo</a:t>
              </a:r>
            </a:p>
            <a:p>
              <a:pPr>
                <a:spcBef>
                  <a:spcPts val="800"/>
                </a:spcBef>
              </a:pPr>
              <a:r>
                <a:rPr lang="is-IS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(0.1,0.1) + (0.2,0.2) = (0.3,0.3)</a:t>
              </a:r>
              <a:endParaRPr lang="en-US" sz="1200" i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79EB4F1-111F-83BE-2FF2-E4FDEC6BCFCE}"/>
                </a:ext>
              </a:extLst>
            </p:cNvPr>
            <p:cNvSpPr/>
            <p:nvPr/>
          </p:nvSpPr>
          <p:spPr bwMode="auto">
            <a:xfrm>
              <a:off x="4555479" y="969691"/>
              <a:ext cx="375357" cy="2305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API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8E9FAEC0-B225-0161-E482-37CB51952036}"/>
                </a:ext>
              </a:extLst>
            </p:cNvPr>
            <p:cNvSpPr/>
            <p:nvPr/>
          </p:nvSpPr>
          <p:spPr bwMode="auto">
            <a:xfrm>
              <a:off x="6688118" y="761984"/>
              <a:ext cx="1665290" cy="30306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Client code (</a:t>
              </a:r>
              <a:r>
                <a:rPr kumimoji="0" lang="en-US" sz="1100" b="0" i="0" u="none" strike="noStrike" cap="none" normalizeH="0" baseline="0" dirty="0">
                  <a:ln>
                    <a:noFill/>
                  </a:ln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PointDemo</a:t>
              </a: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2A818E-AED3-B736-5377-5577C6BEE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A70E01-07D9-ED90-891A-ED9E53ABA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26" y="936588"/>
            <a:ext cx="3269574" cy="204835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points, draws them, and draws</a:t>
            </a:r>
            <a:b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a line that connects them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Point(0.1,0.1);</a:t>
            </a: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Point(0.8,0.8);</a:t>
            </a: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mr-IN" sz="110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.drawLineTo(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05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endParaRPr lang="mr-IN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AAA1FF-106B-3943-96D1-4A012BD48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56" y="3231885"/>
            <a:ext cx="2271718" cy="24790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FE6DC0-90C3-9F9A-C155-3C500F2A602E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C1F37-800B-9283-E024-31AB38AB5A8A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296458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1F33B-F607-6EE2-7291-8F9D12604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F25D292-5A18-2547-816A-D80AE1D3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3178" y="3315572"/>
            <a:ext cx="2570081" cy="27838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3B7EB4-935D-A74A-B315-1C83F43E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574" y="900935"/>
            <a:ext cx="3485040" cy="21271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F8E4E0-04BA-DB52-3E4D-0CB9A0095B5F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7AEC9B-228D-15D3-78AD-67629D160581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24984633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324BD-42B1-B2D2-00EB-A5C0052A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89BD68-8CDE-569D-FD9B-C9ADAB9A3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33BA43B-6E40-3319-CF65-D6F247EA1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9F59E-8C35-CB26-D376-7EFF7207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574" y="3429000"/>
            <a:ext cx="3564082" cy="2635985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Observations</a:t>
            </a:r>
            <a:endParaRPr lang="en-US" sz="18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30000"/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like we can create and use arrays of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types, we can create and use arrays of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types.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E54D-F330-B24B-5871-1517DCFE6FEC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8F70BA-6338-F80F-E224-0D3198884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574" y="900935"/>
            <a:ext cx="3485040" cy="21271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58CAF4-C543-D079-8BE5-2C1E4FEC6097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2977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0042-E361-FF4D-1BC2-ABA0BF8A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EDA7-91C6-ED01-3469-899152D8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81992-76DC-CA8F-A1C7-2478680D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8" y="1720551"/>
            <a:ext cx="1030938" cy="60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4DAEB-315D-901E-70EB-548CCDF62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95877" y="1430927"/>
            <a:ext cx="1600575" cy="138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FB609-FA67-CA41-0278-AAEBCDF3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95" y="1404222"/>
            <a:ext cx="1050810" cy="13892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2F8D7E-820C-93DB-E104-65D411F6D986}"/>
              </a:ext>
            </a:extLst>
          </p:cNvPr>
          <p:cNvSpPr txBox="1">
            <a:spLocks/>
          </p:cNvSpPr>
          <p:nvPr/>
        </p:nvSpPr>
        <p:spPr bwMode="auto">
          <a:xfrm>
            <a:off x="6550545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2DBA91-36BF-E039-FC29-E49668C15332}"/>
              </a:ext>
            </a:extLst>
          </p:cNvPr>
          <p:cNvSpPr txBox="1">
            <a:spLocks/>
          </p:cNvSpPr>
          <p:nvPr/>
        </p:nvSpPr>
        <p:spPr bwMode="auto">
          <a:xfrm>
            <a:off x="3763973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E30513-9802-31B9-3C3A-E591C4744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486" y="3010772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53236E-3E3B-CCE1-B9F1-6712AD1A886B}"/>
              </a:ext>
            </a:extLst>
          </p:cNvPr>
          <p:cNvGrpSpPr/>
          <p:nvPr/>
        </p:nvGrpSpPr>
        <p:grpSpPr>
          <a:xfrm>
            <a:off x="623921" y="3741682"/>
            <a:ext cx="9049411" cy="2034531"/>
            <a:chOff x="409900" y="4056993"/>
            <a:chExt cx="9049411" cy="2034531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FDAB644-2726-4FC7-8A3A-7E780A3BDB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95983" y="4142161"/>
              <a:ext cx="7463328" cy="194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Abstraction: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How to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objects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in programs</a:t>
              </a: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Implementation: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How to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build classes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that represent these objects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E5450DC7-2273-C829-9CCD-326CAF63CFC6}"/>
                </a:ext>
              </a:extLst>
            </p:cNvPr>
            <p:cNvSpPr/>
            <p:nvPr/>
          </p:nvSpPr>
          <p:spPr bwMode="auto">
            <a:xfrm>
              <a:off x="409900" y="4056993"/>
              <a:ext cx="1375872" cy="61793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This lecture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43C7DB9-1A3F-6789-5D5C-D43D489CA021}"/>
                </a:ext>
              </a:extLst>
            </p:cNvPr>
            <p:cNvSpPr/>
            <p:nvPr/>
          </p:nvSpPr>
          <p:spPr bwMode="auto">
            <a:xfrm>
              <a:off x="429938" y="4657682"/>
              <a:ext cx="1375872" cy="61793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4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F25C-F786-5B1F-8E56-427CDE0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DA33-5EEF-E776-10DA-2C3A5E17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D733105-B5F2-5C0F-4B8D-C1F0024AF624}"/>
              </a:ext>
            </a:extLst>
          </p:cNvPr>
          <p:cNvSpPr/>
          <p:nvPr/>
        </p:nvSpPr>
        <p:spPr>
          <a:xfrm>
            <a:off x="1471306" y="999881"/>
            <a:ext cx="6293881" cy="646331"/>
          </a:xfrm>
          <a:prstGeom prst="wedgeRoundRectCallout">
            <a:avLst>
              <a:gd name="adj1" fmla="val -37301"/>
              <a:gd name="adj2" fmla="val 3271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OOP, objects are derived from, and handled by, </a:t>
            </a:r>
            <a:r>
              <a:rPr lang="en-US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F7344-FC02-2443-6717-7BC451D2EC60}"/>
              </a:ext>
            </a:extLst>
          </p:cNvPr>
          <p:cNvGrpSpPr/>
          <p:nvPr/>
        </p:nvGrpSpPr>
        <p:grpSpPr>
          <a:xfrm>
            <a:off x="2042504" y="1826473"/>
            <a:ext cx="5882295" cy="2630876"/>
            <a:chOff x="2660296" y="2228445"/>
            <a:chExt cx="5882295" cy="26308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0094BA-3E1D-FFD2-0CF4-DFCCE4E4D012}"/>
                </a:ext>
              </a:extLst>
            </p:cNvPr>
            <p:cNvSpPr txBox="1"/>
            <p:nvPr/>
          </p:nvSpPr>
          <p:spPr>
            <a:xfrm>
              <a:off x="4622895" y="2601201"/>
              <a:ext cx="1012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/>
                  <a:cs typeface="Consolas"/>
                </a:rPr>
                <a:t>Fraction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6BEF13-B15B-4C36-88B7-07561B5EEE54}"/>
                </a:ext>
              </a:extLst>
            </p:cNvPr>
            <p:cNvGrpSpPr/>
            <p:nvPr/>
          </p:nvGrpSpPr>
          <p:grpSpPr>
            <a:xfrm>
              <a:off x="2893048" y="3022115"/>
              <a:ext cx="5649543" cy="1339383"/>
              <a:chOff x="1623390" y="2036267"/>
              <a:chExt cx="5649543" cy="133938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508DB-F3D7-A908-2A8A-869C4F8D777C}"/>
                  </a:ext>
                </a:extLst>
              </p:cNvPr>
              <p:cNvSpPr txBox="1"/>
              <p:nvPr/>
            </p:nvSpPr>
            <p:spPr>
              <a:xfrm>
                <a:off x="1623390" y="3046881"/>
                <a:ext cx="8652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2/5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31CB-9681-2771-CA9D-B61BB387DCFF}"/>
                  </a:ext>
                </a:extLst>
              </p:cNvPr>
              <p:cNvSpPr txBox="1"/>
              <p:nvPr/>
            </p:nvSpPr>
            <p:spPr>
              <a:xfrm>
                <a:off x="2703087" y="3067873"/>
                <a:ext cx="6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1/3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92B444-D920-6CF0-5417-038685CB618D}"/>
                  </a:ext>
                </a:extLst>
              </p:cNvPr>
              <p:cNvSpPr txBox="1"/>
              <p:nvPr/>
            </p:nvSpPr>
            <p:spPr>
              <a:xfrm>
                <a:off x="3314120" y="3046880"/>
                <a:ext cx="1032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  –7/19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C14672-4D9A-9193-E099-52C282DC0ECE}"/>
                  </a:ext>
                </a:extLst>
              </p:cNvPr>
              <p:cNvSpPr txBox="1"/>
              <p:nvPr/>
            </p:nvSpPr>
            <p:spPr>
              <a:xfrm>
                <a:off x="4581747" y="3021741"/>
                <a:ext cx="54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651D3-2D4D-AA46-2B2D-3194F32E4D5D}"/>
                  </a:ext>
                </a:extLst>
              </p:cNvPr>
              <p:cNvSpPr txBox="1"/>
              <p:nvPr/>
            </p:nvSpPr>
            <p:spPr>
              <a:xfrm>
                <a:off x="5290402" y="3046881"/>
                <a:ext cx="1982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int/int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5C9DB68-3DDC-2DCA-A9F9-4F882E85C179}"/>
                  </a:ext>
                </a:extLst>
              </p:cNvPr>
              <p:cNvCxnSpPr/>
              <p:nvPr/>
            </p:nvCxnSpPr>
            <p:spPr bwMode="auto">
              <a:xfrm flipH="1">
                <a:off x="1962615" y="2036267"/>
                <a:ext cx="1512098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763E0-FD9B-9CD8-B8A1-CE1BDD9E9D1B}"/>
                  </a:ext>
                </a:extLst>
              </p:cNvPr>
              <p:cNvCxnSpPr/>
              <p:nvPr/>
            </p:nvCxnSpPr>
            <p:spPr bwMode="auto">
              <a:xfrm flipH="1">
                <a:off x="2991151" y="2036267"/>
                <a:ext cx="724173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C45ECFF-8655-3143-6830-FC88039D018E}"/>
                  </a:ext>
                </a:extLst>
              </p:cNvPr>
              <p:cNvCxnSpPr/>
              <p:nvPr/>
            </p:nvCxnSpPr>
            <p:spPr bwMode="auto">
              <a:xfrm>
                <a:off x="3867724" y="2036267"/>
                <a:ext cx="1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26B9BCA-7070-4521-6006-B7E87EACB259}"/>
                  </a:ext>
                </a:extLst>
              </p:cNvPr>
              <p:cNvCxnSpPr/>
              <p:nvPr/>
            </p:nvCxnSpPr>
            <p:spPr bwMode="auto">
              <a:xfrm>
                <a:off x="4135135" y="2036267"/>
                <a:ext cx="1395870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CEAE61B-B784-030E-A881-9B67B072CF71}"/>
                </a:ext>
              </a:extLst>
            </p:cNvPr>
            <p:cNvGrpSpPr/>
            <p:nvPr/>
          </p:nvGrpSpPr>
          <p:grpSpPr>
            <a:xfrm>
              <a:off x="2660296" y="2228445"/>
              <a:ext cx="5151482" cy="2630876"/>
              <a:chOff x="1340588" y="1166872"/>
              <a:chExt cx="5151482" cy="263087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573208-997C-A451-6595-53DB90DF81D1}"/>
                  </a:ext>
                </a:extLst>
              </p:cNvPr>
              <p:cNvSpPr txBox="1"/>
              <p:nvPr/>
            </p:nvSpPr>
            <p:spPr>
              <a:xfrm>
                <a:off x="3037516" y="1166872"/>
                <a:ext cx="13604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class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1195C0-8A3D-311F-FED8-67CD3898C015}"/>
                  </a:ext>
                </a:extLst>
              </p:cNvPr>
              <p:cNvSpPr txBox="1"/>
              <p:nvPr/>
            </p:nvSpPr>
            <p:spPr>
              <a:xfrm>
                <a:off x="1340588" y="3459194"/>
                <a:ext cx="51514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Each fraction is an object / instance of type </a:t>
                </a:r>
                <a:r>
                  <a:rPr lang="en-US" sz="1600" dirty="0">
                    <a:solidFill>
                      <a:srgbClr val="00009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Fraction</a:t>
                </a:r>
                <a:endParaRPr lang="en-US" sz="1600" dirty="0">
                  <a:solidFill>
                    <a:srgbClr val="00009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7F98D30-E042-1E62-92C9-853218FC22D5}"/>
              </a:ext>
            </a:extLst>
          </p:cNvPr>
          <p:cNvSpPr/>
          <p:nvPr/>
        </p:nvSpPr>
        <p:spPr>
          <a:xfrm>
            <a:off x="1530223" y="4960339"/>
            <a:ext cx="6293881" cy="646331"/>
          </a:xfrm>
          <a:prstGeom prst="wedgeRoundRectCallout">
            <a:avLst>
              <a:gd name="adj1" fmla="val -37301"/>
              <a:gd name="adj2" fmla="val 3271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will be designed to provides various Fraction-oriented operations: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invert, divide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91865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CA11A-48DF-6EB7-1D5A-67711DA0A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688E360D-0741-DCE3-74D9-585CCC52C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D8CBA52D-6176-BCE6-2C22-8C9E1FBDD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152" y="1865239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8-2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7B467-3AA1-AF48-38E2-1DF9D2B925BC}"/>
              </a:ext>
            </a:extLst>
          </p:cNvPr>
          <p:cNvSpPr txBox="1"/>
          <p:nvPr/>
        </p:nvSpPr>
        <p:spPr>
          <a:xfrm>
            <a:off x="1056069" y="2431543"/>
            <a:ext cx="703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</a:t>
            </a:r>
          </a:p>
        </p:txBody>
      </p:sp>
      <p:pic>
        <p:nvPicPr>
          <p:cNvPr id="6" name="Picture 7" descr="Bouquet">
            <a:extLst>
              <a:ext uri="{FF2B5EF4-FFF2-40B4-BE49-F238E27FC236}">
                <a16:creationId xmlns:a16="http://schemas.microsoft.com/office/drawing/2014/main" id="{6CC1DD89-7840-4211-942F-0D1C46E08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194099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247E647-107E-1769-66C6-7C65443EB3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438651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75440-593F-21CE-9239-73139415C38D}"/>
              </a:ext>
            </a:extLst>
          </p:cNvPr>
          <p:cNvSpPr/>
          <p:nvPr/>
        </p:nvSpPr>
        <p:spPr bwMode="auto">
          <a:xfrm>
            <a:off x="766279" y="1897629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7FF31-EF5C-2F2A-CC51-BDF8B037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69" y="2333891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E3A3-9EA3-B279-5A7B-78C82974C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216898" y="2044267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ACC3F-EF59-1C9E-8428-EAC1224C7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16" y="2017562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30315-E321-5056-161A-728017F93639}"/>
              </a:ext>
            </a:extLst>
          </p:cNvPr>
          <p:cNvSpPr txBox="1">
            <a:spLocks/>
          </p:cNvSpPr>
          <p:nvPr/>
        </p:nvSpPr>
        <p:spPr bwMode="auto">
          <a:xfrm>
            <a:off x="6571566" y="359171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A1A8D0-3224-88B5-84A9-4ECB9F3BAD66}"/>
              </a:ext>
            </a:extLst>
          </p:cNvPr>
          <p:cNvSpPr txBox="1">
            <a:spLocks/>
          </p:cNvSpPr>
          <p:nvPr/>
        </p:nvSpPr>
        <p:spPr bwMode="auto">
          <a:xfrm>
            <a:off x="3784994" y="359171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DE34FC-9F41-E3A9-7D38-A5F9D88A4F5A}"/>
              </a:ext>
            </a:extLst>
          </p:cNvPr>
          <p:cNvSpPr txBox="1">
            <a:spLocks/>
          </p:cNvSpPr>
          <p:nvPr/>
        </p:nvSpPr>
        <p:spPr bwMode="auto">
          <a:xfrm>
            <a:off x="1184507" y="362411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684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A4E55-8387-FB30-89E7-E8470B92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F5B0-DF9D-613E-4107-2F19B635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B3C5D-E534-EA69-9D7C-5C4D5ECFA1BE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2,291 Man Woman Talking Bar Stock Photos - Free &amp; Royalty-Free Stock Photos  from Dreamstime">
            <a:extLst>
              <a:ext uri="{FF2B5EF4-FFF2-40B4-BE49-F238E27FC236}">
                <a16:creationId xmlns:a16="http://schemas.microsoft.com/office/drawing/2014/main" id="{36E13932-1419-99BB-97CC-923B232C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6" y="2539771"/>
            <a:ext cx="5441468" cy="36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6AD2C2-8A0A-828F-0E4E-24BD1FB6E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6"/>
            <a:ext cx="8050642" cy="5909244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8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I am writing a program that needs to compute expressions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like 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(1/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1/3)</a:t>
            </a:r>
            <a:r>
              <a:rPr lang="en-US" sz="1200" dirty="0"/>
              <a:t>  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/>
              <a:t>and</a:t>
            </a:r>
            <a:r>
              <a:rPr lang="en-US" sz="1400" dirty="0">
                <a:solidFill>
                  <a:schemeClr val="tx1"/>
                </a:solidFill>
              </a:rPr>
              <a:t>  (</a:t>
            </a:r>
            <a:r>
              <a:rPr lang="en-US" sz="1200" dirty="0">
                <a:latin typeface="Consolas"/>
                <a:cs typeface="Consolas"/>
              </a:rPr>
              <a:t>5/17 * 19/23)</a:t>
            </a:r>
            <a:r>
              <a:rPr lang="en-US" dirty="0"/>
              <a:t>, without losing any precision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Lucky you! A while ago I developed a class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I called it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enables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creating and manipulating such objects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58" y="720156"/>
            <a:ext cx="8050642" cy="5909244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8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I am writing a program that needs to compute expressions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like 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(1/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1/3)</a:t>
            </a:r>
            <a:r>
              <a:rPr lang="en-US" sz="1200" dirty="0"/>
              <a:t>  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/>
              <a:t>and</a:t>
            </a:r>
            <a:r>
              <a:rPr lang="en-US" sz="1400" dirty="0">
                <a:solidFill>
                  <a:schemeClr val="tx1"/>
                </a:solidFill>
              </a:rPr>
              <a:t>  (</a:t>
            </a:r>
            <a:r>
              <a:rPr lang="en-US" sz="1200" dirty="0">
                <a:latin typeface="Consolas"/>
                <a:cs typeface="Consolas"/>
              </a:rPr>
              <a:t>5/17 * 19/23)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Lucky you! A while ago I developed a class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I called it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enables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creating and manipulating such objects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Bob:</a:t>
            </a:r>
            <a:r>
              <a:rPr lang="en-US" dirty="0"/>
              <a:t> Great… How can I use these fractions in my programs?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Alice:</a:t>
            </a:r>
            <a:r>
              <a:rPr lang="en-US" dirty="0"/>
              <a:t>  Easy – I’ll give you my compiled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Fraction.class</a:t>
            </a:r>
            <a:r>
              <a:rPr lang="en-US" dirty="0"/>
              <a:t> file,</a:t>
            </a:r>
            <a:br>
              <a:rPr lang="en-US" dirty="0"/>
            </a:br>
            <a:r>
              <a:rPr lang="en-US" dirty="0"/>
              <a:t>            and then you can simply call its methods, as needed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Bob:</a:t>
            </a:r>
            <a:r>
              <a:rPr lang="en-US" dirty="0"/>
              <a:t> And how will I know how to call / use these methods?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Alice:</a:t>
            </a:r>
            <a:r>
              <a:rPr lang="en-US" dirty="0"/>
              <a:t>  Here is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/>
              <a:t> class API.</a:t>
            </a:r>
            <a:br>
              <a:rPr lang="en-US" dirty="0"/>
            </a:br>
            <a:r>
              <a:rPr lang="en-US" dirty="0"/>
              <a:t>            I think that I documented the class well enough, so that people</a:t>
            </a:r>
            <a:br>
              <a:rPr lang="en-US" dirty="0"/>
            </a:br>
            <a:r>
              <a:rPr lang="en-US" dirty="0"/>
              <a:t>            will be able to use it without bothering me (and, actually, without</a:t>
            </a:r>
            <a:br>
              <a:rPr lang="en-US" dirty="0"/>
            </a:br>
            <a:r>
              <a:rPr lang="en-US" dirty="0"/>
              <a:t>            even looking at the source code).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D3723E-2ED0-43F6-04B1-483B008CFA10}"/>
              </a:ext>
            </a:extLst>
          </p:cNvPr>
          <p:cNvGrpSpPr/>
          <p:nvPr/>
        </p:nvGrpSpPr>
        <p:grpSpPr>
          <a:xfrm>
            <a:off x="485859" y="692875"/>
            <a:ext cx="6377929" cy="4874546"/>
            <a:chOff x="485859" y="750750"/>
            <a:chExt cx="6377929" cy="48745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954EE-6A23-8541-A26D-FE1BD608D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33E7D7-2E4C-5A27-5E46-03D2AD11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5"/>
              <a:ext cx="6290586" cy="4567051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numerator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 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denominator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sum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add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product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multiply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/** Returns the inverse of this fraction.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invert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textual representation of this fraction,</a:t>
              </a:r>
            </a:p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*  in the form "numerator/denominator".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String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A2C06E-49AC-612C-DFC5-BB20C5A5C137}"/>
              </a:ext>
            </a:extLst>
          </p:cNvPr>
          <p:cNvSpPr/>
          <p:nvPr/>
        </p:nvSpPr>
        <p:spPr bwMode="auto">
          <a:xfrm>
            <a:off x="6411241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09914051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41593</TotalTime>
  <Words>8176</Words>
  <Application>Microsoft Macintosh PowerPoint</Application>
  <PresentationFormat>On-screen Show (4:3)</PresentationFormat>
  <Paragraphs>1106</Paragraphs>
  <Slides>50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9" baseType="lpstr">
      <vt:lpstr>ＭＳ Ｐゴシック</vt:lpstr>
      <vt:lpstr>Arial</vt:lpstr>
      <vt:lpstr>Comic Sans MS</vt:lpstr>
      <vt:lpstr>Consolas</vt:lpstr>
      <vt:lpstr>Menlo</vt:lpstr>
      <vt:lpstr>Monotype Sorts</vt:lpstr>
      <vt:lpstr>Times New Roman</vt:lpstr>
      <vt:lpstr>Wingdings</vt:lpstr>
      <vt:lpstr>1_introcs</vt:lpstr>
      <vt:lpstr>PowerPoint Presentation</vt:lpstr>
      <vt:lpstr>The big picture</vt:lpstr>
      <vt:lpstr>The big picture</vt:lpstr>
      <vt:lpstr>Objects as types</vt:lpstr>
      <vt:lpstr>Fractions</vt:lpstr>
      <vt:lpstr>Lecture plan</vt:lpstr>
      <vt:lpstr>Fractions</vt:lpstr>
      <vt:lpstr>Fractions</vt:lpstr>
      <vt:lpstr>Fraction abstraction (API / class skeleton)</vt:lpstr>
      <vt:lpstr>Constructors</vt:lpstr>
      <vt:lpstr>Constructors</vt:lpstr>
      <vt:lpstr>Object variables</vt:lpstr>
      <vt:lpstr>Constructors</vt:lpstr>
      <vt:lpstr>Fraction abstraction (API / class skeleton)</vt:lpstr>
      <vt:lpstr>The toString() method</vt:lpstr>
      <vt:lpstr>The toString() method</vt:lpstr>
      <vt:lpstr>Fraction abstraction (API / class skeleton)</vt:lpstr>
      <vt:lpstr>Accessor / getter methods</vt:lpstr>
      <vt:lpstr>Accessor / getter methods</vt:lpstr>
      <vt:lpstr>Fraction abstraction (API / class skeleton)</vt:lpstr>
      <vt:lpstr>Fraction methods</vt:lpstr>
      <vt:lpstr>Fraction methods</vt:lpstr>
      <vt:lpstr>Using object methods (a client perspective)</vt:lpstr>
      <vt:lpstr>Using object methods (a client perspective)</vt:lpstr>
      <vt:lpstr>Using object methods (a client perspective)</vt:lpstr>
      <vt:lpstr>Using object methods (a client perspective)</vt:lpstr>
      <vt:lpstr>Recap: Class design</vt:lpstr>
      <vt:lpstr>Recap: Class design</vt:lpstr>
      <vt:lpstr>Recap: key OO concepts</vt:lpstr>
      <vt:lpstr>Lecture plan</vt:lpstr>
      <vt:lpstr>BankAccount</vt:lpstr>
      <vt:lpstr>BankAccount</vt:lpstr>
      <vt:lpstr>Bank account abstraction</vt:lpstr>
      <vt:lpstr>Constructors</vt:lpstr>
      <vt:lpstr>Constructors</vt:lpstr>
      <vt:lpstr>Bank account abstraction</vt:lpstr>
      <vt:lpstr>Accessors / getters</vt:lpstr>
      <vt:lpstr>Accessors / getters</vt:lpstr>
      <vt:lpstr>Bank account abstraction</vt:lpstr>
      <vt:lpstr>Banking methods</vt:lpstr>
      <vt:lpstr>Banking methods</vt:lpstr>
      <vt:lpstr>Banking methods</vt:lpstr>
      <vt:lpstr>Lecture plan</vt:lpstr>
      <vt:lpstr>Point</vt:lpstr>
      <vt:lpstr>Point: abstraction (API) and usage</vt:lpstr>
      <vt:lpstr>Point: abstraction (API) and usage</vt:lpstr>
      <vt:lpstr>Point: abstraction (API) and usage</vt:lpstr>
      <vt:lpstr>Point: abstraction (API) and usage</vt:lpstr>
      <vt:lpstr>Recap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1297</cp:revision>
  <cp:lastPrinted>2014-11-22T15:35:49Z</cp:lastPrinted>
  <dcterms:created xsi:type="dcterms:W3CDTF">2010-03-25T13:24:56Z</dcterms:created>
  <dcterms:modified xsi:type="dcterms:W3CDTF">2024-09-12T09:54:37Z</dcterms:modified>
  <cp:category/>
</cp:coreProperties>
</file>